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2" r:id="rId1"/>
  </p:sldMasterIdLst>
  <p:notesMasterIdLst>
    <p:notesMasterId r:id="rId26"/>
  </p:notesMasterIdLst>
  <p:sldIdLst>
    <p:sldId id="262" r:id="rId2"/>
    <p:sldId id="266" r:id="rId3"/>
    <p:sldId id="264" r:id="rId4"/>
    <p:sldId id="265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7099300" cy="10234613"/>
  <p:custDataLst>
    <p:tags r:id="rId27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A2"/>
    <a:srgbClr val="808080"/>
    <a:srgbClr val="003082"/>
    <a:srgbClr val="5F99C8"/>
    <a:srgbClr val="108D81"/>
    <a:srgbClr val="BC344F"/>
    <a:srgbClr val="DB6615"/>
    <a:srgbClr val="9FB32F"/>
    <a:srgbClr val="90522B"/>
    <a:srgbClr val="86B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81" autoAdjust="0"/>
  </p:normalViewPr>
  <p:slideViewPr>
    <p:cSldViewPr>
      <p:cViewPr varScale="1">
        <p:scale>
          <a:sx n="99" d="100"/>
          <a:sy n="99" d="100"/>
        </p:scale>
        <p:origin x="81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73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352" tIns="78352" rIns="78352" bIns="44772" numCol="1" anchor="t" anchorCtr="0" compatLnSpc="1">
            <a:prstTxWarp prst="textNoShape">
              <a:avLst/>
            </a:prstTxWarp>
          </a:bodyPr>
          <a:lstStyle>
            <a:lvl1pPr algn="l" defTabSz="947738">
              <a:lnSpc>
                <a:spcPts val="2700"/>
              </a:lnSpc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352" tIns="78352" rIns="78352" bIns="44772" numCol="1" anchor="t" anchorCtr="0" compatLnSpc="1">
            <a:prstTxWarp prst="textNoShape">
              <a:avLst/>
            </a:prstTxWarp>
          </a:bodyPr>
          <a:lstStyle>
            <a:lvl1pPr algn="r" defTabSz="947738">
              <a:lnSpc>
                <a:spcPts val="2700"/>
              </a:lnSpc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352" tIns="78352" rIns="78352" bIns="44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352" tIns="78352" rIns="78352" bIns="44772" numCol="1" anchor="b" anchorCtr="0" compatLnSpc="1">
            <a:prstTxWarp prst="textNoShape">
              <a:avLst/>
            </a:prstTxWarp>
          </a:bodyPr>
          <a:lstStyle>
            <a:lvl1pPr algn="l" defTabSz="947738">
              <a:lnSpc>
                <a:spcPts val="2700"/>
              </a:lnSpc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8352" tIns="78352" rIns="78352" bIns="44772" numCol="1" anchor="b" anchorCtr="0" compatLnSpc="1">
            <a:prstTxWarp prst="textNoShape">
              <a:avLst/>
            </a:prstTxWarp>
          </a:bodyPr>
          <a:lstStyle>
            <a:lvl1pPr algn="r" defTabSz="947738">
              <a:lnSpc>
                <a:spcPts val="2700"/>
              </a:lnSpc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FB16AEA1-B2AD-4B2A-932A-1675A6C501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527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ts val="6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69875" indent="-90488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542925" indent="-93663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809625" indent="-87313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90488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61023D2-4AAF-4313-AFAC-67D0AE0AC74F}" type="slidenum">
              <a:rPr lang="de-DE" smtClean="0">
                <a:solidFill>
                  <a:srgbClr val="FFFFFF"/>
                </a:solidFill>
              </a:rPr>
              <a:pPr algn="r"/>
              <a:t>1</a:t>
            </a:fld>
            <a:endParaRPr lang="de-DE" smtClean="0">
              <a:solidFill>
                <a:srgbClr val="FFFFFF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5175" y="427038"/>
            <a:ext cx="5570538" cy="41783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075" y="4860925"/>
            <a:ext cx="5391150" cy="4605338"/>
          </a:xfrm>
          <a:noFill/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62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69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69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18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150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360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21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995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559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80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05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225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772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905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303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953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61023D2-4AAF-4313-AFAC-67D0AE0AC74F}" type="slidenum">
              <a:rPr lang="de-DE" smtClean="0">
                <a:solidFill>
                  <a:srgbClr val="FFFFFF"/>
                </a:solidFill>
              </a:rPr>
              <a:pPr algn="r"/>
              <a:t>24</a:t>
            </a:fld>
            <a:endParaRPr lang="de-DE" smtClean="0">
              <a:solidFill>
                <a:srgbClr val="FFFFFF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5175" y="427038"/>
            <a:ext cx="5570538" cy="41783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075" y="4860925"/>
            <a:ext cx="5391150" cy="4605338"/>
          </a:xfrm>
          <a:noFill/>
        </p:spPr>
        <p:txBody>
          <a:bodyPr/>
          <a:lstStyle/>
          <a:p>
            <a:endParaRPr 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0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6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08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86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23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4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6AEA1-B2AD-4B2A-932A-1675A6C5011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76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projects\patrick\projekte\bertelsmann stiftung\ppt assistent\included data\2013-08-05\1_1_PPT-TitelAbstract_8_2013_144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1363" y="3346450"/>
            <a:ext cx="7658100" cy="369332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1363" y="5397500"/>
            <a:ext cx="7658100" cy="27463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>
            <a:spAutoFit/>
          </a:bodyPr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pic>
        <p:nvPicPr>
          <p:cNvPr id="5" name="Bild 11" descr="BERT_Logo_Reformkompass-DE_4c nega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3" y="259596"/>
            <a:ext cx="213767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5943600" y="6686550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C140475-441E-4B9B-82C5-F8EE4449D94A}" type="datetime1">
              <a:rPr lang="de-DE" smtClean="0"/>
              <a:t>15.09.2014</a:t>
            </a:fld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05600" y="6684576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 Seite </a:t>
            </a:r>
            <a:fld id="{37730162-4724-4DEA-9962-8E614E7E358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80000" y="182351"/>
            <a:ext cx="3600000" cy="2000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für politische Reformprozesse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3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5943600" y="6686550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C82C8E-D8C8-4C2C-B1D6-4622313ACCCC}" type="datetime1">
              <a:rPr lang="de-DE" smtClean="0"/>
              <a:t>15.09.2014</a:t>
            </a:fld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05600" y="6684576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 Seite </a:t>
            </a:r>
            <a:fld id="{37730162-4724-4DEA-9962-8E614E7E358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80000" y="182351"/>
            <a:ext cx="3600000" cy="2000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für politische Reformprozesse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07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formkom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230832"/>
          </a:xfrm>
        </p:spPr>
        <p:txBody>
          <a:bodyPr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>
            <a:lvl1pPr marL="144000" indent="-144000">
              <a:spcAft>
                <a:spcPts val="600"/>
              </a:spcAft>
              <a:buClrTx/>
              <a:defRPr sz="13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>
            <a:lvl1pPr marL="144000" indent="-144000">
              <a:spcAft>
                <a:spcPts val="600"/>
              </a:spcAft>
              <a:buClrTx/>
              <a:defRPr sz="13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5943600" y="6686550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1BC4703-9F45-4DDB-8B98-B64440F4E072}" type="datetime1">
              <a:rPr lang="de-DE" smtClean="0"/>
              <a:t>15.09.2014</a:t>
            </a:fld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05600" y="6684576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 Seite </a:t>
            </a:r>
            <a:fld id="{37730162-4724-4DEA-9962-8E614E7E358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381000" y="1440000"/>
            <a:ext cx="2700000" cy="272758"/>
            <a:chOff x="381000" y="1434778"/>
            <a:chExt cx="2700000" cy="272758"/>
          </a:xfrm>
        </p:grpSpPr>
        <p:sp>
          <p:nvSpPr>
            <p:cNvPr id="10" name="Textfeld 9"/>
            <p:cNvSpPr txBox="1"/>
            <p:nvPr userDrawn="1"/>
          </p:nvSpPr>
          <p:spPr>
            <a:xfrm>
              <a:off x="381000" y="1434778"/>
              <a:ext cx="2700000" cy="272758"/>
            </a:xfrm>
            <a:prstGeom prst="rect">
              <a:avLst/>
            </a:prstGeom>
            <a:noFill/>
          </p:spPr>
          <p:txBody>
            <a:bodyPr wrap="square" lIns="0" tIns="0" rIns="0" bIns="72000" rtlCol="0">
              <a:spAutoFit/>
            </a:bodyPr>
            <a:lstStyle/>
            <a:p>
              <a:r>
                <a:rPr lang="de-DE" sz="1300" b="1" dirty="0" smtClean="0"/>
                <a:t>AUFGABEN</a:t>
              </a:r>
              <a:endParaRPr lang="de-DE" sz="1300" b="1" dirty="0"/>
            </a:p>
          </p:txBody>
        </p:sp>
        <p:cxnSp>
          <p:nvCxnSpPr>
            <p:cNvPr id="13" name="Gerader Verbinder 12"/>
            <p:cNvCxnSpPr/>
            <p:nvPr userDrawn="1"/>
          </p:nvCxnSpPr>
          <p:spPr bwMode="auto">
            <a:xfrm>
              <a:off x="381000" y="1707536"/>
              <a:ext cx="270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uppieren 19"/>
          <p:cNvGrpSpPr/>
          <p:nvPr userDrawn="1"/>
        </p:nvGrpSpPr>
        <p:grpSpPr>
          <a:xfrm>
            <a:off x="3363000" y="1440000"/>
            <a:ext cx="5400000" cy="272758"/>
            <a:chOff x="3363000" y="1434778"/>
            <a:chExt cx="5400000" cy="272758"/>
          </a:xfrm>
        </p:grpSpPr>
        <p:sp>
          <p:nvSpPr>
            <p:cNvPr id="11" name="Textfeld 10"/>
            <p:cNvSpPr txBox="1"/>
            <p:nvPr userDrawn="1"/>
          </p:nvSpPr>
          <p:spPr>
            <a:xfrm>
              <a:off x="3363000" y="1434778"/>
              <a:ext cx="5400000" cy="272758"/>
            </a:xfrm>
            <a:prstGeom prst="rect">
              <a:avLst/>
            </a:prstGeom>
            <a:noFill/>
          </p:spPr>
          <p:txBody>
            <a:bodyPr wrap="square" lIns="0" tIns="0" rIns="0" bIns="72000" rtlCol="0">
              <a:spAutoFit/>
            </a:bodyPr>
            <a:lstStyle/>
            <a:p>
              <a:r>
                <a:rPr lang="de-DE" sz="1300" b="1" dirty="0" smtClean="0"/>
                <a:t>FRAGEN</a:t>
              </a:r>
              <a:endParaRPr lang="de-DE" sz="1300" b="1" dirty="0"/>
            </a:p>
          </p:txBody>
        </p:sp>
        <p:cxnSp>
          <p:nvCxnSpPr>
            <p:cNvPr id="14" name="Gerader Verbinder 13"/>
            <p:cNvCxnSpPr/>
            <p:nvPr userDrawn="1"/>
          </p:nvCxnSpPr>
          <p:spPr bwMode="auto">
            <a:xfrm>
              <a:off x="3363000" y="1707536"/>
              <a:ext cx="540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80000" y="182351"/>
            <a:ext cx="3600000" cy="2000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für politische Reformprozesse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76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5943600" y="6686550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9C88A64-AC46-493A-8442-6786E5D5F4E0}" type="datetime1">
              <a:rPr lang="de-DE" smtClean="0"/>
              <a:t>15.09.2014</a:t>
            </a:fld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05600" y="6684576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 Seite </a:t>
            </a:r>
            <a:fld id="{37730162-4724-4DEA-9962-8E614E7E358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80000" y="182351"/>
            <a:ext cx="3600000" cy="2000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für politische Reformprozesse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307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5943600" y="6686550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166A171-63B6-4DBC-A24C-DD7F5AA2D651}" type="datetime1">
              <a:rPr lang="de-DE" smtClean="0"/>
              <a:t>15.09.2014</a:t>
            </a:fld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05600" y="6684576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 Seite </a:t>
            </a:r>
            <a:fld id="{37730162-4724-4DEA-9962-8E614E7E358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80000" y="182351"/>
            <a:ext cx="3600000" cy="2000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für politische Reformprozesse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86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gray">
          <a:xfrm>
            <a:off x="0" y="0"/>
            <a:ext cx="9144000" cy="4048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gray">
          <a:xfrm>
            <a:off x="6235700" y="120650"/>
            <a:ext cx="25193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600" tIns="75600" rIns="75600" bIns="75600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sz="2400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8382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8288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31" name="Picture 188" descr="C:\projects\patrick\projekte\bertelsmann stiftung\ppt assistent\included data\2013-08-05\BSt_neutral_RGB_300dpi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365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21" descr="BERT_Logo_Reformkompass_4c negativ_300dpi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406"/>
            <a:ext cx="1187599" cy="3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5943600" y="6686550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1AE8333-7998-4981-9C46-2F03D9497ABB}" type="datetime1">
              <a:rPr lang="de-DE" smtClean="0"/>
              <a:t>15.09.2014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980000" y="182351"/>
            <a:ext cx="3600000" cy="20005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für politische Reformprozesse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705600" y="6684576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 Seite </a:t>
            </a:r>
            <a:fld id="{37730162-4724-4DEA-9962-8E614E7E358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0" r:id="rId5"/>
    <p:sldLayoutId id="2147483681" r:id="rId6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190500" indent="-190500" algn="l" rtl="0" fontAlgn="base">
        <a:spcBef>
          <a:spcPct val="0"/>
        </a:spcBef>
        <a:spcAft>
          <a:spcPts val="900"/>
        </a:spcAft>
        <a:buClrTx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fontAlgn="base">
        <a:spcBef>
          <a:spcPct val="0"/>
        </a:spcBef>
        <a:spcAft>
          <a:spcPts val="900"/>
        </a:spcAft>
        <a:buClr>
          <a:schemeClr val="tx1"/>
        </a:buClr>
        <a:buChar char="-"/>
        <a:defRPr>
          <a:solidFill>
            <a:schemeClr val="tx1"/>
          </a:solidFill>
          <a:latin typeface="+mn-lt"/>
        </a:defRPr>
      </a:lvl2pPr>
      <a:lvl3pPr marL="560388" indent="-177800" algn="l" rtl="0" fontAlgn="base">
        <a:spcBef>
          <a:spcPct val="0"/>
        </a:spcBef>
        <a:spcAft>
          <a:spcPts val="900"/>
        </a:spcAft>
        <a:buSzPct val="75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3pPr>
      <a:lvl4pPr marL="561975" algn="l" rtl="0" fontAlgn="base">
        <a:spcBef>
          <a:spcPct val="0"/>
        </a:spcBef>
        <a:spcAft>
          <a:spcPts val="900"/>
        </a:spcAft>
        <a:buSzPct val="75000"/>
        <a:buFont typeface="Wingdings" panose="05000000000000000000" pitchFamily="2" charset="2"/>
        <a:defRPr>
          <a:solidFill>
            <a:schemeClr val="tx1"/>
          </a:solidFill>
          <a:latin typeface="+mn-lt"/>
        </a:defRPr>
      </a:lvl4pPr>
      <a:lvl5pPr marL="2284413" algn="l" rtl="0" fontAlgn="base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5pPr>
      <a:lvl6pPr marL="27416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6pPr>
      <a:lvl7pPr marL="31988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7pPr>
      <a:lvl8pPr marL="36560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8pPr>
      <a:lvl9pPr marL="41132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41363" y="3346450"/>
            <a:ext cx="7658100" cy="1107996"/>
          </a:xfrm>
        </p:spPr>
        <p:txBody>
          <a:bodyPr/>
          <a:lstStyle/>
          <a:p>
            <a:r>
              <a:rPr lang="de-DE" dirty="0"/>
              <a:t>Reformkompass I –</a:t>
            </a:r>
            <a:br>
              <a:rPr lang="de-DE" dirty="0"/>
            </a:br>
            <a:r>
              <a:rPr lang="de-DE" dirty="0"/>
              <a:t>Das Strategieinstrument </a:t>
            </a:r>
            <a:r>
              <a:rPr lang="de-DE"/>
              <a:t>für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politische </a:t>
            </a:r>
            <a:r>
              <a:rPr lang="de-DE" dirty="0"/>
              <a:t>Reformprozesse</a:t>
            </a:r>
            <a:endParaRPr lang="de-DE" dirty="0" smtClean="0"/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Gütersloh, </a:t>
            </a:r>
            <a:r>
              <a:rPr lang="de-DE" dirty="0"/>
              <a:t>t</a:t>
            </a:r>
            <a:r>
              <a:rPr lang="de-DE" dirty="0" smtClean="0"/>
              <a:t>. Monat JJJJ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9FB32F"/>
                </a:solidFill>
              </a:rPr>
              <a:t>Agenda Setting:</a:t>
            </a:r>
            <a:r>
              <a:rPr lang="de-DE" dirty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0064A2"/>
                </a:solidFill>
              </a:rPr>
              <a:t>Reformbereitschaft fördern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Kommunikationskonzept er-arbeiten</a:t>
            </a:r>
            <a:r>
              <a:rPr lang="de-DE" dirty="0"/>
              <a:t>, um Problembewusstsein zu schaffen, Deutungsmuster zu etablieren und Leitideen zu kommunizieren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Knüpft </a:t>
            </a:r>
            <a:r>
              <a:rPr lang="de-DE" dirty="0"/>
              <a:t>die Reformkommunikation an den Basisüberzeugungen der eigenen Partei an?</a:t>
            </a:r>
          </a:p>
          <a:p>
            <a:r>
              <a:rPr lang="de-DE" dirty="0" smtClean="0"/>
              <a:t>Sind </a:t>
            </a:r>
            <a:r>
              <a:rPr lang="de-DE" dirty="0"/>
              <a:t>die eigene Partei und die Fraktion informiert?</a:t>
            </a:r>
          </a:p>
          <a:p>
            <a:r>
              <a:rPr lang="de-DE" dirty="0" smtClean="0"/>
              <a:t>Wird </a:t>
            </a:r>
            <a:r>
              <a:rPr lang="de-DE" dirty="0"/>
              <a:t>das Reformthema bereits in der Öffentlichkeit diskutiert oder muss erst noch Problembewusstsein geschaffen werden?</a:t>
            </a:r>
          </a:p>
          <a:p>
            <a:r>
              <a:rPr lang="de-DE" dirty="0" smtClean="0"/>
              <a:t>Wie </a:t>
            </a:r>
            <a:r>
              <a:rPr lang="de-DE" dirty="0"/>
              <a:t>können Bürger, Medien und auch Umsetzungsakteure für das Reformthema sensibilisiert werden?</a:t>
            </a:r>
          </a:p>
          <a:p>
            <a:r>
              <a:rPr lang="de-DE" dirty="0" smtClean="0"/>
              <a:t>Welche </a:t>
            </a:r>
            <a:r>
              <a:rPr lang="de-DE" dirty="0"/>
              <a:t>Medien oder inhaltliche Multiplikatoren können als Reform-Unterstützer gewonnen werden?</a:t>
            </a:r>
          </a:p>
          <a:p>
            <a:r>
              <a:rPr lang="de-DE" dirty="0" smtClean="0"/>
              <a:t>Welche </a:t>
            </a:r>
            <a:r>
              <a:rPr lang="de-DE" dirty="0"/>
              <a:t>wissenschaftlichen Argumente lassen sich kommunikativ wie nutzen?</a:t>
            </a:r>
          </a:p>
          <a:p>
            <a:r>
              <a:rPr lang="de-DE" dirty="0" smtClean="0"/>
              <a:t>Welche </a:t>
            </a:r>
            <a:r>
              <a:rPr lang="de-DE" dirty="0"/>
              <a:t>Zahlen, Daten, Fakten, Kosteninformationen beeinflussen die öffentliche Debatte?</a:t>
            </a:r>
          </a:p>
          <a:p>
            <a:r>
              <a:rPr lang="de-DE" dirty="0" smtClean="0"/>
              <a:t>Nimmt </a:t>
            </a:r>
            <a:r>
              <a:rPr lang="de-DE" dirty="0"/>
              <a:t>die Reform Bezug auf </a:t>
            </a:r>
            <a:r>
              <a:rPr lang="de-DE" dirty="0" smtClean="0"/>
              <a:t>gesellschaftliche Diskussionen </a:t>
            </a:r>
            <a:r>
              <a:rPr lang="de-DE" dirty="0"/>
              <a:t>und übergeordnete Wertvorstellungen?</a:t>
            </a:r>
          </a:p>
          <a:p>
            <a:r>
              <a:rPr lang="de-DE" dirty="0" smtClean="0"/>
              <a:t>Werden </a:t>
            </a:r>
            <a:r>
              <a:rPr lang="de-DE" dirty="0"/>
              <a:t>die positiven Reformwirkungen nach vorne gestellt?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CB94-3A40-4A81-8ACF-F7A200EADBA0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64A2"/>
                </a:solidFill>
              </a:rPr>
              <a:t>Kommunikation</a:t>
            </a:r>
            <a:endParaRPr lang="de-DE" sz="500" b="1" cap="all" dirty="0">
              <a:solidFill>
                <a:srgbClr val="0064A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9FB32F"/>
                </a:solidFill>
              </a:rPr>
              <a:t>Agenda Setting:</a:t>
            </a:r>
            <a:r>
              <a:rPr lang="de-DE" dirty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5F99C8"/>
                </a:solidFill>
              </a:rPr>
              <a:t>Erfolgsaussichten kalkulieren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Gelegenheitsfenster </a:t>
            </a:r>
            <a:r>
              <a:rPr lang="de-DE" dirty="0"/>
              <a:t>identifizieren</a:t>
            </a:r>
          </a:p>
          <a:p>
            <a:r>
              <a:rPr lang="de-DE" dirty="0" smtClean="0"/>
              <a:t>Profilierungschancen </a:t>
            </a:r>
            <a:r>
              <a:rPr lang="de-DE" dirty="0"/>
              <a:t>bestimmen</a:t>
            </a:r>
          </a:p>
          <a:p>
            <a:r>
              <a:rPr lang="de-DE" dirty="0" smtClean="0"/>
              <a:t>Verhandlungskorridore </a:t>
            </a:r>
            <a:r>
              <a:rPr lang="de-DE" dirty="0"/>
              <a:t>abstecken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Öffnet </a:t>
            </a:r>
            <a:r>
              <a:rPr lang="de-DE" dirty="0"/>
              <a:t>sich durch eine aktuelle Entwicklung ein Reformfenster, das genutzt werden kann?</a:t>
            </a:r>
          </a:p>
          <a:p>
            <a:r>
              <a:rPr lang="de-DE" dirty="0" smtClean="0"/>
              <a:t>Ist </a:t>
            </a:r>
            <a:r>
              <a:rPr lang="de-DE" dirty="0"/>
              <a:t>die Öffentlichkeit ein wichtiger Stakeholder, oder ist sie nur begrenzt interessiert?</a:t>
            </a:r>
          </a:p>
          <a:p>
            <a:r>
              <a:rPr lang="de-DE" dirty="0" smtClean="0"/>
              <a:t>Was </a:t>
            </a:r>
            <a:r>
              <a:rPr lang="de-DE" dirty="0"/>
              <a:t>machen andere Akteure? Welche Interessen und Konzepte verfolgen sie? </a:t>
            </a:r>
          </a:p>
          <a:p>
            <a:r>
              <a:rPr lang="de-DE" dirty="0" smtClean="0"/>
              <a:t>Wie </a:t>
            </a:r>
            <a:r>
              <a:rPr lang="de-DE" dirty="0"/>
              <a:t>gewinnt die Reform zusätzliche Unterstützer?</a:t>
            </a:r>
          </a:p>
          <a:p>
            <a:r>
              <a:rPr lang="de-DE" dirty="0" smtClean="0"/>
              <a:t>Birgt </a:t>
            </a:r>
            <a:r>
              <a:rPr lang="de-DE" dirty="0"/>
              <a:t>die Besetzung eines Zukunftsthemas ausreichend Profilierungspotenzial für Akteure und Partei?</a:t>
            </a:r>
          </a:p>
          <a:p>
            <a:r>
              <a:rPr lang="de-DE" dirty="0" smtClean="0"/>
              <a:t>Welche </a:t>
            </a:r>
            <a:r>
              <a:rPr lang="de-DE" dirty="0"/>
              <a:t>Möglichkeiten haben potenzielle Gegner, um die Reform zu torpedieren?</a:t>
            </a:r>
          </a:p>
          <a:p>
            <a:r>
              <a:rPr lang="de-DE" dirty="0" smtClean="0"/>
              <a:t>Wie </a:t>
            </a:r>
            <a:r>
              <a:rPr lang="de-DE" dirty="0"/>
              <a:t>konfliktreich ist das Reformthema?</a:t>
            </a:r>
          </a:p>
          <a:p>
            <a:r>
              <a:rPr lang="de-DE" dirty="0" smtClean="0"/>
              <a:t>Wie </a:t>
            </a:r>
            <a:r>
              <a:rPr lang="de-DE" dirty="0"/>
              <a:t>könnte es Gegnern gelingen, die Öffentlichkeit gegen die Reform zu mobilisieren?</a:t>
            </a:r>
          </a:p>
          <a:p>
            <a:r>
              <a:rPr lang="de-DE" dirty="0" smtClean="0"/>
              <a:t>Wie </a:t>
            </a:r>
            <a:r>
              <a:rPr lang="de-DE" dirty="0"/>
              <a:t>breit sind die Verhandlungskorridore, und wie stehen die Chancen, einen Reformerfolg zu erzielen?</a:t>
            </a:r>
          </a:p>
          <a:p>
            <a:r>
              <a:rPr lang="de-DE" dirty="0" smtClean="0"/>
              <a:t>Wo </a:t>
            </a:r>
            <a:r>
              <a:rPr lang="de-DE" dirty="0"/>
              <a:t>liegt die Schmerzgrenze für eigene Kompromisse? Gibt es Ausstiegsszenarien?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9E3B-2D52-4941-84D7-BBD4EB2C9977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5F99C8"/>
                </a:solidFill>
              </a:rPr>
              <a:t>Kraft zur</a:t>
            </a:r>
            <a:br>
              <a:rPr lang="de-DE" sz="500" b="1" cap="all" dirty="0" smtClean="0">
                <a:solidFill>
                  <a:srgbClr val="5F99C8"/>
                </a:solidFill>
              </a:rPr>
            </a:br>
            <a:r>
              <a:rPr lang="de-DE" sz="500" b="1" cap="all" dirty="0" smtClean="0">
                <a:solidFill>
                  <a:srgbClr val="5F99C8"/>
                </a:solidFill>
              </a:rPr>
              <a:t>Durchsetzung</a:t>
            </a:r>
            <a:endParaRPr lang="de-DE" sz="500" b="1" cap="all" dirty="0">
              <a:solidFill>
                <a:srgbClr val="5F99C8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838800"/>
            <a:ext cx="7345680" cy="553516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210348-2C65-4F72-9C81-17831AD47342}" type="datetime1">
              <a:rPr lang="de-DE" smtClean="0"/>
              <a:t>15.09.2014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637400" y="2809572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Reformkonzept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formulieren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10362" y="2809572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Vertrauen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aufbauen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42134" y="2809572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Mehrheiten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sichern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346962" y="3454800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cap="all" dirty="0" smtClean="0">
                <a:solidFill>
                  <a:schemeClr val="bg1"/>
                </a:solidFill>
              </a:rPr>
              <a:t>Formulierung</a:t>
            </a:r>
            <a:br>
              <a:rPr lang="de-DE" sz="1000" cap="all" dirty="0" smtClean="0">
                <a:solidFill>
                  <a:schemeClr val="bg1"/>
                </a:solidFill>
              </a:rPr>
            </a:br>
            <a:r>
              <a:rPr lang="de-DE" sz="1000" cap="all" dirty="0" smtClean="0">
                <a:solidFill>
                  <a:schemeClr val="bg1"/>
                </a:solidFill>
              </a:rPr>
              <a:t>UND</a:t>
            </a:r>
            <a:br>
              <a:rPr lang="de-DE" sz="1000" cap="all" dirty="0" smtClean="0">
                <a:solidFill>
                  <a:schemeClr val="bg1"/>
                </a:solidFill>
              </a:rPr>
            </a:br>
            <a:r>
              <a:rPr lang="de-DE" sz="1000" cap="all" dirty="0" smtClean="0">
                <a:solidFill>
                  <a:schemeClr val="bg1"/>
                </a:solidFill>
              </a:rPr>
              <a:t>Entscheidung</a:t>
            </a:r>
            <a:endParaRPr lang="de-DE" sz="1000" cap="all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6881628" y="3454800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cap="all" dirty="0" smtClean="0">
                <a:solidFill>
                  <a:schemeClr val="bg1"/>
                </a:solidFill>
              </a:rPr>
              <a:t>Formulierung</a:t>
            </a:r>
            <a:br>
              <a:rPr lang="de-DE" sz="1000" cap="all" dirty="0" smtClean="0">
                <a:solidFill>
                  <a:schemeClr val="bg1"/>
                </a:solidFill>
              </a:rPr>
            </a:br>
            <a:r>
              <a:rPr lang="de-DE" sz="1000" cap="all" dirty="0" smtClean="0">
                <a:solidFill>
                  <a:schemeClr val="bg1"/>
                </a:solidFill>
              </a:rPr>
              <a:t>und</a:t>
            </a:r>
            <a:br>
              <a:rPr lang="de-DE" sz="1000" cap="all" dirty="0" smtClean="0">
                <a:solidFill>
                  <a:schemeClr val="bg1"/>
                </a:solidFill>
              </a:rPr>
            </a:br>
            <a:r>
              <a:rPr lang="de-DE" sz="1000" cap="all" dirty="0" smtClean="0">
                <a:solidFill>
                  <a:schemeClr val="bg1"/>
                </a:solidFill>
              </a:rPr>
              <a:t>Entscheidung</a:t>
            </a:r>
            <a:endParaRPr lang="de-DE" sz="1000" cap="all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6734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3082"/>
                </a:solidFill>
              </a:rPr>
              <a:t>Kompetenz</a:t>
            </a:r>
            <a:endParaRPr lang="de-DE" sz="1000" b="1" cap="all" dirty="0">
              <a:solidFill>
                <a:srgbClr val="00308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5596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5F99C8"/>
                </a:solidFill>
              </a:rPr>
              <a:t>Kraft zur Durchsetzung</a:t>
            </a:r>
            <a:endParaRPr lang="de-DE" sz="1000" b="1" cap="all" dirty="0">
              <a:solidFill>
                <a:srgbClr val="5F99C8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605172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64A2"/>
                </a:solidFill>
              </a:rPr>
              <a:t>Kommunikation</a:t>
            </a:r>
            <a:endParaRPr lang="de-DE" sz="1000" b="1" cap="all" dirty="0">
              <a:solidFill>
                <a:srgbClr val="0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 smtClean="0">
                <a:solidFill>
                  <a:srgbClr val="DB6615"/>
                </a:solidFill>
              </a:rPr>
              <a:t>Formulierung und Entscheidung:</a:t>
            </a:r>
            <a:r>
              <a:rPr lang="de-DE" dirty="0" smtClean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003082"/>
                </a:solidFill>
              </a:rPr>
              <a:t>Reformkonzept formulieren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Handlungsoptionen </a:t>
            </a:r>
            <a:r>
              <a:rPr lang="de-DE" dirty="0"/>
              <a:t>klären</a:t>
            </a:r>
          </a:p>
          <a:p>
            <a:r>
              <a:rPr lang="de-DE" dirty="0" smtClean="0"/>
              <a:t>Lösungsalternativen </a:t>
            </a:r>
            <a:r>
              <a:rPr lang="de-DE" dirty="0"/>
              <a:t>bewerten</a:t>
            </a:r>
          </a:p>
          <a:p>
            <a:r>
              <a:rPr lang="de-DE" dirty="0" smtClean="0"/>
              <a:t>Reformfahrpläne </a:t>
            </a:r>
            <a:r>
              <a:rPr lang="de-DE" dirty="0"/>
              <a:t>entwerfen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Wie </a:t>
            </a:r>
            <a:r>
              <a:rPr lang="de-DE" dirty="0"/>
              <a:t>wurde ein bestehendes Problem in anderen Ländern gelöst?</a:t>
            </a:r>
          </a:p>
          <a:p>
            <a:r>
              <a:rPr lang="de-DE" dirty="0" smtClean="0"/>
              <a:t>Welche </a:t>
            </a:r>
            <a:r>
              <a:rPr lang="de-DE" dirty="0"/>
              <a:t>Meinung haben Experten und Umsetzungsakteuren zu der Reform? Wie sieht die Faktenlage aus?</a:t>
            </a:r>
          </a:p>
          <a:p>
            <a:r>
              <a:rPr lang="de-DE" dirty="0" smtClean="0"/>
              <a:t>Sind </a:t>
            </a:r>
            <a:r>
              <a:rPr lang="de-DE" dirty="0"/>
              <a:t>Wirksamkeitstests sinnvoll und möglich –z.B. in Form von Pilotprojekten? </a:t>
            </a:r>
          </a:p>
          <a:p>
            <a:r>
              <a:rPr lang="de-DE" dirty="0" smtClean="0"/>
              <a:t>Welche </a:t>
            </a:r>
            <a:r>
              <a:rPr lang="de-DE" dirty="0"/>
              <a:t>Handlungsoptionen und alternative Lösungen gibt es?</a:t>
            </a:r>
          </a:p>
          <a:p>
            <a:r>
              <a:rPr lang="de-DE" dirty="0" smtClean="0"/>
              <a:t>Was </a:t>
            </a:r>
            <a:r>
              <a:rPr lang="de-DE" dirty="0"/>
              <a:t>spricht für eine „große Reform“, was für eine Reform in kleinen Schritten?</a:t>
            </a:r>
          </a:p>
          <a:p>
            <a:r>
              <a:rPr lang="de-DE" dirty="0" smtClean="0"/>
              <a:t>Ist </a:t>
            </a:r>
            <a:r>
              <a:rPr lang="de-DE" dirty="0"/>
              <a:t>die Zeitplanung realistisch?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BB87-BE04-4550-8D9C-00F3D150A93F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3082"/>
                </a:solidFill>
              </a:rPr>
              <a:t>Kompetenz</a:t>
            </a:r>
            <a:endParaRPr lang="de-DE" sz="500" b="1" cap="all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DB6615"/>
                </a:solidFill>
              </a:rPr>
              <a:t>Formulierung und Entscheidung:</a:t>
            </a:r>
            <a:r>
              <a:rPr lang="de-DE" dirty="0" smtClean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0064A2"/>
                </a:solidFill>
              </a:rPr>
              <a:t>Vertrauen aufbauen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Glaubwürdigkeit </a:t>
            </a:r>
            <a:r>
              <a:rPr lang="de-DE" dirty="0"/>
              <a:t>vermitteln</a:t>
            </a:r>
          </a:p>
          <a:p>
            <a:r>
              <a:rPr lang="de-DE" dirty="0" smtClean="0"/>
              <a:t>Klare </a:t>
            </a:r>
            <a:r>
              <a:rPr lang="de-DE" dirty="0"/>
              <a:t>und positive Reformsprache einsetzen</a:t>
            </a:r>
          </a:p>
          <a:p>
            <a:r>
              <a:rPr lang="de-DE" dirty="0" smtClean="0"/>
              <a:t>Realistische </a:t>
            </a:r>
            <a:r>
              <a:rPr lang="de-DE" dirty="0"/>
              <a:t>Erwartungen erzeugen</a:t>
            </a:r>
          </a:p>
          <a:p>
            <a:r>
              <a:rPr lang="de-DE" dirty="0" smtClean="0"/>
              <a:t>Dialog </a:t>
            </a:r>
            <a:r>
              <a:rPr lang="de-DE" dirty="0"/>
              <a:t>etablieren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Wann </a:t>
            </a:r>
            <a:r>
              <a:rPr lang="de-DE" dirty="0"/>
              <a:t>ist der geeignete Zeitpunkt für die Kommunikation bestimmter Inhalte/Themen?</a:t>
            </a:r>
          </a:p>
          <a:p>
            <a:r>
              <a:rPr lang="de-DE" dirty="0" smtClean="0"/>
              <a:t>Wie </a:t>
            </a:r>
            <a:r>
              <a:rPr lang="de-DE" dirty="0"/>
              <a:t>lassen sich Partei und Mitarbeiter ins Boot holen?</a:t>
            </a:r>
          </a:p>
          <a:p>
            <a:r>
              <a:rPr lang="de-DE" dirty="0" smtClean="0"/>
              <a:t>Ist </a:t>
            </a:r>
            <a:r>
              <a:rPr lang="de-DE" dirty="0"/>
              <a:t>die Reformsprache positiv? Werden Reformgewinne und Gewinner herausgestellt?</a:t>
            </a:r>
          </a:p>
          <a:p>
            <a:r>
              <a:rPr lang="de-DE" dirty="0" smtClean="0"/>
              <a:t>Werden </a:t>
            </a:r>
            <a:r>
              <a:rPr lang="de-DE" dirty="0"/>
              <a:t>die Reformpläne als bestmögliche Lösung dargestellt und begründet?</a:t>
            </a:r>
          </a:p>
          <a:p>
            <a:r>
              <a:rPr lang="de-DE" dirty="0" smtClean="0"/>
              <a:t>Wird </a:t>
            </a:r>
            <a:r>
              <a:rPr lang="de-DE" dirty="0"/>
              <a:t>klar gesagt, was möglich ist, was sich ändert und was nicht?</a:t>
            </a:r>
          </a:p>
          <a:p>
            <a:r>
              <a:rPr lang="de-DE" dirty="0" smtClean="0"/>
              <a:t>Werden </a:t>
            </a:r>
            <a:r>
              <a:rPr lang="de-DE" dirty="0"/>
              <a:t>neben dem Gesamtziel auch die Etappenziele </a:t>
            </a:r>
            <a:r>
              <a:rPr lang="de-DE" dirty="0" smtClean="0"/>
              <a:t>kommuniziert</a:t>
            </a:r>
            <a:r>
              <a:rPr lang="de-DE" dirty="0"/>
              <a:t>?</a:t>
            </a:r>
          </a:p>
          <a:p>
            <a:r>
              <a:rPr lang="de-DE" dirty="0" smtClean="0"/>
              <a:t>Sollen </a:t>
            </a:r>
            <a:r>
              <a:rPr lang="de-DE" dirty="0"/>
              <a:t>Bürger beteiligt werden und wenn ja in welcher Form?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B881-AC80-47DF-B3E1-416E23C7D92B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64A2"/>
                </a:solidFill>
              </a:rPr>
              <a:t>Kommunikation</a:t>
            </a:r>
            <a:endParaRPr lang="de-DE" sz="500" b="1" cap="all" dirty="0">
              <a:solidFill>
                <a:srgbClr val="0064A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DB6615"/>
                </a:solidFill>
              </a:rPr>
              <a:t>Formulierung und Entscheidung: </a:t>
            </a:r>
            <a:r>
              <a:rPr lang="de-DE" dirty="0">
                <a:solidFill>
                  <a:srgbClr val="5F99C8"/>
                </a:solidFill>
              </a:rPr>
              <a:t>Mehrheiten sichern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pPr lvl="0"/>
            <a:r>
              <a:rPr lang="de-DE" dirty="0"/>
              <a:t>Verhandlungsstrategie bestimmen</a:t>
            </a:r>
          </a:p>
          <a:p>
            <a:pPr lvl="0"/>
            <a:r>
              <a:rPr lang="de-DE" dirty="0"/>
              <a:t>Bündnispartner und Öffentlichkeit gewinnen</a:t>
            </a:r>
          </a:p>
          <a:p>
            <a:r>
              <a:rPr lang="de-DE" dirty="0"/>
              <a:t>Politischen Entscheidungsprozess managen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Hat </a:t>
            </a:r>
            <a:r>
              <a:rPr lang="de-DE" dirty="0"/>
              <a:t>sich die Regierung auf einen Reformentwurf verständigt?</a:t>
            </a:r>
          </a:p>
          <a:p>
            <a:r>
              <a:rPr lang="de-DE" dirty="0" smtClean="0"/>
              <a:t>Wurde </a:t>
            </a:r>
            <a:r>
              <a:rPr lang="de-DE" dirty="0"/>
              <a:t>der formale Gesetzgebungsprozess geplant?</a:t>
            </a:r>
          </a:p>
          <a:p>
            <a:r>
              <a:rPr lang="de-DE" dirty="0" smtClean="0"/>
              <a:t>Helfen </a:t>
            </a:r>
            <a:r>
              <a:rPr lang="de-DE" dirty="0"/>
              <a:t>schnelle Erfolge dabei Unterstützer zu gewinnen?</a:t>
            </a:r>
          </a:p>
          <a:p>
            <a:r>
              <a:rPr lang="de-DE" dirty="0" smtClean="0"/>
              <a:t>Wurde </a:t>
            </a:r>
            <a:r>
              <a:rPr lang="de-DE" dirty="0"/>
              <a:t>den zentralen Entscheidern angeboten, mitwirken und sich profilieren zu können?</a:t>
            </a:r>
          </a:p>
          <a:p>
            <a:r>
              <a:rPr lang="de-DE" dirty="0" smtClean="0"/>
              <a:t>Wurde </a:t>
            </a:r>
            <a:r>
              <a:rPr lang="de-DE" dirty="0"/>
              <a:t>festgelegt, ob Verhandlungen konflikt- oder konsensorientiert geführt werden?</a:t>
            </a:r>
          </a:p>
          <a:p>
            <a:r>
              <a:rPr lang="de-DE" dirty="0" smtClean="0"/>
              <a:t>Lassen </a:t>
            </a:r>
            <a:r>
              <a:rPr lang="de-DE" dirty="0"/>
              <a:t>sich potenzielle Reformgewinner und Öffentlichkeit mobilisieren? Können Reformgegner umgestimmt werden?</a:t>
            </a:r>
          </a:p>
          <a:p>
            <a:r>
              <a:rPr lang="de-DE" dirty="0" smtClean="0"/>
              <a:t>Sind </a:t>
            </a:r>
            <a:r>
              <a:rPr lang="de-DE" dirty="0"/>
              <a:t>alle Umsetzungsakteure mit an Bord?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2EC1-3383-46F4-9668-0ADF7B7AAF4D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5F99C8"/>
                </a:solidFill>
              </a:rPr>
              <a:t>Kraft zur</a:t>
            </a:r>
            <a:br>
              <a:rPr lang="de-DE" sz="500" b="1" cap="all" dirty="0" smtClean="0">
                <a:solidFill>
                  <a:srgbClr val="5F99C8"/>
                </a:solidFill>
              </a:rPr>
            </a:br>
            <a:r>
              <a:rPr lang="de-DE" sz="500" b="1" cap="all" dirty="0" smtClean="0">
                <a:solidFill>
                  <a:srgbClr val="5F99C8"/>
                </a:solidFill>
              </a:rPr>
              <a:t>Durchsetzung</a:t>
            </a:r>
            <a:endParaRPr lang="de-DE" sz="500" b="1" cap="all" dirty="0">
              <a:solidFill>
                <a:srgbClr val="5F99C8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838800"/>
            <a:ext cx="7345680" cy="553516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F66274-0C99-4C6C-9AB5-4102DA1B9502}" type="datetime1">
              <a:rPr lang="de-DE" smtClean="0"/>
              <a:t>15.09.2014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637400" y="3344562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Ergebnisqualität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sichern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10362" y="3344562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Bürgernähe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herstellen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42134" y="3344562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Umsetzungs-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err="1" smtClean="0">
                <a:solidFill>
                  <a:schemeClr val="bg1"/>
                </a:solidFill>
              </a:rPr>
              <a:t>akteure</a:t>
            </a:r>
            <a:r>
              <a:rPr lang="de-DE" sz="1200" dirty="0" smtClean="0">
                <a:solidFill>
                  <a:schemeClr val="bg1"/>
                </a:solidFill>
              </a:rPr>
              <a:t> aktivieren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346962" y="4061400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cap="all" dirty="0" smtClean="0">
                <a:solidFill>
                  <a:schemeClr val="bg1"/>
                </a:solidFill>
              </a:rPr>
              <a:t>Umsetzung</a:t>
            </a:r>
            <a:endParaRPr lang="de-DE" sz="1000" cap="all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6881628" y="4061400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cap="all" dirty="0" smtClean="0">
                <a:solidFill>
                  <a:schemeClr val="bg1"/>
                </a:solidFill>
              </a:rPr>
              <a:t>Umsetzung</a:t>
            </a:r>
            <a:endParaRPr lang="de-DE" sz="1000" cap="all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6734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3082"/>
                </a:solidFill>
              </a:rPr>
              <a:t>Kompetenz</a:t>
            </a:r>
            <a:endParaRPr lang="de-DE" sz="1000" b="1" cap="all" dirty="0">
              <a:solidFill>
                <a:srgbClr val="00308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5596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5F99C8"/>
                </a:solidFill>
              </a:rPr>
              <a:t>Kraft zur Durchsetzung</a:t>
            </a:r>
            <a:endParaRPr lang="de-DE" sz="1000" b="1" cap="all" dirty="0">
              <a:solidFill>
                <a:srgbClr val="5F99C8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605172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64A2"/>
                </a:solidFill>
              </a:rPr>
              <a:t>Kommunikation</a:t>
            </a:r>
            <a:endParaRPr lang="de-DE" sz="1000" b="1" cap="all" dirty="0">
              <a:solidFill>
                <a:srgbClr val="0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 smtClean="0">
                <a:solidFill>
                  <a:srgbClr val="BC344F"/>
                </a:solidFill>
              </a:rPr>
              <a:t>Umsetzung:</a:t>
            </a:r>
            <a:r>
              <a:rPr lang="de-DE" dirty="0" smtClean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003082"/>
                </a:solidFill>
              </a:rPr>
              <a:t>Ergebnisqualität sichern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Wirkung </a:t>
            </a:r>
            <a:r>
              <a:rPr lang="de-DE" dirty="0"/>
              <a:t>sicherstellen</a:t>
            </a:r>
          </a:p>
          <a:p>
            <a:r>
              <a:rPr lang="de-DE" dirty="0" smtClean="0"/>
              <a:t>Umsetzungsschritte </a:t>
            </a:r>
            <a:r>
              <a:rPr lang="de-DE" dirty="0"/>
              <a:t>festlegen</a:t>
            </a:r>
          </a:p>
          <a:p>
            <a:r>
              <a:rPr lang="de-DE" dirty="0" smtClean="0"/>
              <a:t>Geeignete </a:t>
            </a:r>
            <a:r>
              <a:rPr lang="de-DE" dirty="0"/>
              <a:t>Steuerungsinstrumente wählen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Wurden </a:t>
            </a:r>
            <a:r>
              <a:rPr lang="de-DE" dirty="0"/>
              <a:t>das zentrale Wirkungsziel der Reform und die Umsetzungsmaßnahmen konkret bestimmt?</a:t>
            </a:r>
          </a:p>
          <a:p>
            <a:r>
              <a:rPr lang="de-DE" dirty="0" smtClean="0"/>
              <a:t>Wie </a:t>
            </a:r>
            <a:r>
              <a:rPr lang="de-DE" dirty="0"/>
              <a:t>lassen sich einzelne Maßnahmen und Leistungen mit den Alltagsbedürfnissen der Bürger abstimmen?</a:t>
            </a:r>
          </a:p>
          <a:p>
            <a:r>
              <a:rPr lang="de-DE" dirty="0" smtClean="0"/>
              <a:t>Verfügen </a:t>
            </a:r>
            <a:r>
              <a:rPr lang="de-DE" dirty="0"/>
              <a:t>die Umsetzungsakteure über genügend Ressourcen? Können auch Schwierigkeiten umgehend beseitigt werden?</a:t>
            </a:r>
          </a:p>
          <a:p>
            <a:r>
              <a:rPr lang="de-DE" dirty="0" smtClean="0"/>
              <a:t>Gibt </a:t>
            </a:r>
            <a:r>
              <a:rPr lang="de-DE" dirty="0"/>
              <a:t>es detaillierte Zeitpläne, Budgets und Entscheidungsregeln?</a:t>
            </a:r>
          </a:p>
          <a:p>
            <a:r>
              <a:rPr lang="de-DE" dirty="0" smtClean="0"/>
              <a:t>Wurden </a:t>
            </a:r>
            <a:r>
              <a:rPr lang="de-DE" dirty="0"/>
              <a:t>Instrumente zur Steuerung </a:t>
            </a:r>
            <a:r>
              <a:rPr lang="de-DE" dirty="0" smtClean="0"/>
              <a:t>ausgewählt? </a:t>
            </a:r>
            <a:r>
              <a:rPr lang="de-DE" dirty="0"/>
              <a:t>Gibt es irgendwelche </a:t>
            </a:r>
            <a:r>
              <a:rPr lang="de-DE" dirty="0" err="1"/>
              <a:t>Ge</a:t>
            </a:r>
            <a:r>
              <a:rPr lang="de-DE" dirty="0"/>
              <a:t>- und Verbote oder finanzielle Anreize?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5F61-6222-4E66-92AC-3B88AC1922B5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3082"/>
                </a:solidFill>
              </a:rPr>
              <a:t>Kompetenz</a:t>
            </a:r>
            <a:endParaRPr lang="de-DE" sz="500" b="1" cap="all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BC344F"/>
                </a:solidFill>
              </a:rPr>
              <a:t>Umsetzung:</a:t>
            </a:r>
            <a:r>
              <a:rPr lang="de-DE" dirty="0" smtClean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0064A2"/>
                </a:solidFill>
              </a:rPr>
              <a:t>Bürgernähe herstellen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Kommunikation </a:t>
            </a:r>
            <a:r>
              <a:rPr lang="de-DE" dirty="0"/>
              <a:t>zwischen Bürgern, Verwaltung und Politik gewährleisten</a:t>
            </a:r>
          </a:p>
          <a:p>
            <a:r>
              <a:rPr lang="de-DE" dirty="0" smtClean="0"/>
              <a:t>Tragfähigkeit </a:t>
            </a:r>
            <a:r>
              <a:rPr lang="de-DE" dirty="0"/>
              <a:t>der Reform verdeutlichen</a:t>
            </a:r>
          </a:p>
          <a:p>
            <a:r>
              <a:rPr lang="de-DE" dirty="0" smtClean="0"/>
              <a:t>Transparente </a:t>
            </a:r>
            <a:r>
              <a:rPr lang="de-DE" dirty="0"/>
              <a:t>Abläufe herstellen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Verfügen </a:t>
            </a:r>
            <a:r>
              <a:rPr lang="de-DE" dirty="0"/>
              <a:t>die Umsetzungsakteure über ausreichende Ressourcen und Kompetenzen, um den Bürgern Inhalte verständlich vermitteln zu können?</a:t>
            </a:r>
          </a:p>
          <a:p>
            <a:r>
              <a:rPr lang="de-DE" dirty="0" smtClean="0"/>
              <a:t>Ist </a:t>
            </a:r>
            <a:r>
              <a:rPr lang="de-DE" dirty="0"/>
              <a:t>der kontinuierliche Dialog mit den Umsetzungsakteuren sichergestellt?</a:t>
            </a:r>
          </a:p>
          <a:p>
            <a:r>
              <a:rPr lang="de-DE" dirty="0" smtClean="0"/>
              <a:t>Werden </a:t>
            </a:r>
            <a:r>
              <a:rPr lang="de-DE" dirty="0"/>
              <a:t>Probleme, Anregungen und Kritik mit den für die Umsetzung Verantwortlichen offen diskutiert?</a:t>
            </a:r>
          </a:p>
          <a:p>
            <a:r>
              <a:rPr lang="de-DE" dirty="0" smtClean="0"/>
              <a:t>Werden </a:t>
            </a:r>
            <a:r>
              <a:rPr lang="de-DE" dirty="0"/>
              <a:t>Erfolge in Richtung Öffentlichkeit kommuniziert und dort auch als solche wahrgenommen?</a:t>
            </a:r>
          </a:p>
          <a:p>
            <a:r>
              <a:rPr lang="de-DE" dirty="0" smtClean="0"/>
              <a:t>Werden </a:t>
            </a:r>
            <a:r>
              <a:rPr lang="de-DE" dirty="0"/>
              <a:t>Probleme öffentlich benannt und gleich auch Lösungen dafür vorgestellt?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A738-1500-4BF6-AFB8-211B7591A5CD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64A2"/>
                </a:solidFill>
              </a:rPr>
              <a:t>Kommunikation</a:t>
            </a:r>
            <a:endParaRPr lang="de-DE" sz="500" b="1" cap="all" dirty="0">
              <a:solidFill>
                <a:srgbClr val="0064A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BC344F"/>
                </a:solidFill>
              </a:rPr>
              <a:t>Umsetzung:</a:t>
            </a:r>
            <a:r>
              <a:rPr lang="de-DE" dirty="0" smtClean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5F99C8"/>
                </a:solidFill>
              </a:rPr>
              <a:t>Umsetzungsakteure aktivieren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relevanten Akteuren klären</a:t>
            </a:r>
          </a:p>
          <a:p>
            <a:r>
              <a:rPr lang="de-DE" dirty="0" smtClean="0"/>
              <a:t>Klare </a:t>
            </a:r>
            <a:r>
              <a:rPr lang="de-DE" dirty="0"/>
              <a:t>Verantwortlichkeiten schaffen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Haben </a:t>
            </a:r>
            <a:r>
              <a:rPr lang="de-DE" dirty="0"/>
              <a:t>Stakeholder die Möglichkeit Einfluss zu nehmen?</a:t>
            </a:r>
          </a:p>
          <a:p>
            <a:r>
              <a:rPr lang="de-DE" dirty="0" smtClean="0"/>
              <a:t>Hat </a:t>
            </a:r>
            <a:r>
              <a:rPr lang="de-DE" dirty="0"/>
              <a:t>die Verwaltung Handlungsspielraum für ihre Entscheidungen?</a:t>
            </a:r>
          </a:p>
          <a:p>
            <a:r>
              <a:rPr lang="de-DE" dirty="0" smtClean="0"/>
              <a:t>Wurden </a:t>
            </a:r>
            <a:r>
              <a:rPr lang="de-DE" dirty="0"/>
              <a:t>alle Verantwortlichen konkret benannt und Zuständigkeiten klar geregelt?</a:t>
            </a:r>
          </a:p>
          <a:p>
            <a:r>
              <a:rPr lang="de-DE" dirty="0" smtClean="0"/>
              <a:t>Wurden </a:t>
            </a:r>
            <a:r>
              <a:rPr lang="de-DE" dirty="0"/>
              <a:t>Termine, Budgets, Inhalte und Anreize festgelegt?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9D61-9FDF-4829-A464-03FEB10E052D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50"/>
            <a:ext cx="2700000" cy="208295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5F99C8"/>
                </a:solidFill>
              </a:rPr>
              <a:t>Kraft zur</a:t>
            </a:r>
            <a:br>
              <a:rPr lang="de-DE" sz="500" b="1" cap="all" dirty="0" smtClean="0">
                <a:solidFill>
                  <a:srgbClr val="5F99C8"/>
                </a:solidFill>
              </a:rPr>
            </a:br>
            <a:r>
              <a:rPr lang="de-DE" sz="500" b="1" cap="all" dirty="0" smtClean="0">
                <a:solidFill>
                  <a:srgbClr val="5F99C8"/>
                </a:solidFill>
              </a:rPr>
              <a:t>Durchsetzung</a:t>
            </a:r>
            <a:endParaRPr lang="de-DE" sz="500" b="1" cap="all" dirty="0">
              <a:solidFill>
                <a:srgbClr val="5F99C8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Eckpunkte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Der Reformkompass</a:t>
            </a:r>
            <a:br>
              <a:rPr lang="de-DE" b="1" dirty="0" smtClean="0"/>
            </a:br>
            <a:r>
              <a:rPr lang="de-DE" dirty="0" smtClean="0"/>
              <a:t>Der Reformkompass nimmt Strukturen und Prozesse in den Blick, systematisiert zentrale Aufgaben und Fragen und liefert so einen Orientierungsrahmen für strategisches Handeln.</a:t>
            </a:r>
          </a:p>
          <a:p>
            <a:r>
              <a:rPr lang="de-DE" b="1" dirty="0" smtClean="0"/>
              <a:t>Die Kriterien</a:t>
            </a:r>
            <a:br>
              <a:rPr lang="de-DE" b="1" dirty="0" smtClean="0"/>
            </a:br>
            <a:r>
              <a:rPr lang="de-DE" dirty="0" smtClean="0"/>
              <a:t>Drei strategische Kriterien sind es dabei vor allem, die über Erfolg oder Scheitern einer Reform entscheiden: Kompetenz für sachgerechte Lösungen, glaubhafte Kommunikation nach innen und außen sowie Kraft zur Durchsetzung.</a:t>
            </a:r>
          </a:p>
          <a:p>
            <a:r>
              <a:rPr lang="de-DE" b="1" dirty="0" smtClean="0"/>
              <a:t>Die Phasen</a:t>
            </a:r>
            <a:br>
              <a:rPr lang="de-DE" b="1" dirty="0" smtClean="0"/>
            </a:br>
            <a:r>
              <a:rPr lang="de-DE" dirty="0" smtClean="0"/>
              <a:t>Die Herausforderung liegt darin, diese drei „K“ über den gesamten Prozess hinweg, d. h. vom Agenda Setting, über die Politikformulierung und </a:t>
            </a:r>
            <a:br>
              <a:rPr lang="de-DE" dirty="0" smtClean="0"/>
            </a:br>
            <a:r>
              <a:rPr lang="de-DE" dirty="0" smtClean="0"/>
              <a:t>-entscheidung und die Umsetzung bis hin zur (fortlaufenden) Erfolgskontrolle, zu bearbeiten.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31BBF9-5C3B-4715-907D-8164A2CFFC80}" type="datetime1">
              <a:rPr lang="de-DE" smtClean="0"/>
              <a:t>15.09.2014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9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838800"/>
            <a:ext cx="7345680" cy="553516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8567B4-4EEB-482F-A082-AB4669C5C777}" type="datetime1">
              <a:rPr lang="de-DE" smtClean="0"/>
              <a:t>15.09.2014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637400" y="4359876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Kontroll-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err="1" smtClean="0">
                <a:solidFill>
                  <a:schemeClr val="bg1"/>
                </a:solidFill>
              </a:rPr>
              <a:t>mechanismen</a:t>
            </a:r>
            <a:r>
              <a:rPr lang="de-DE" sz="1200" dirty="0" smtClean="0">
                <a:solidFill>
                  <a:schemeClr val="bg1"/>
                </a:solidFill>
              </a:rPr>
              <a:t/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wirksam einsetzen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10362" y="4359876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Feedback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ermöglichen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42134" y="4359876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Handlungs-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err="1" smtClean="0">
                <a:solidFill>
                  <a:schemeClr val="bg1"/>
                </a:solidFill>
              </a:rPr>
              <a:t>spielräume</a:t>
            </a:r>
            <a:r>
              <a:rPr lang="de-DE" sz="1200" dirty="0" smtClean="0">
                <a:solidFill>
                  <a:schemeClr val="bg1"/>
                </a:solidFill>
              </a:rPr>
              <a:t/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bewahren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94600" y="4096266"/>
            <a:ext cx="1944000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cap="all" dirty="0" smtClean="0">
                <a:solidFill>
                  <a:schemeClr val="bg1"/>
                </a:solidFill>
              </a:rPr>
              <a:t>Fortlaufende Erfolgskontrolle</a:t>
            </a:r>
            <a:endParaRPr lang="de-DE" sz="1000" cap="all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734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3082"/>
                </a:solidFill>
              </a:rPr>
              <a:t>Kompetenz</a:t>
            </a:r>
            <a:endParaRPr lang="de-DE" sz="1000" b="1" cap="all" dirty="0">
              <a:solidFill>
                <a:srgbClr val="00308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5596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5F99C8"/>
                </a:solidFill>
              </a:rPr>
              <a:t>Kraft zur Durchsetzung</a:t>
            </a:r>
            <a:endParaRPr lang="de-DE" sz="1000" b="1" cap="all" dirty="0">
              <a:solidFill>
                <a:srgbClr val="5F99C8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05172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64A2"/>
                </a:solidFill>
              </a:rPr>
              <a:t>Kommunikation</a:t>
            </a:r>
            <a:endParaRPr lang="de-DE" sz="1000" b="1" cap="all" dirty="0">
              <a:solidFill>
                <a:srgbClr val="0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 smtClean="0">
                <a:solidFill>
                  <a:srgbClr val="108D81"/>
                </a:solidFill>
              </a:rPr>
              <a:t>Fortlaufende Erfolgskontrolle:</a:t>
            </a:r>
            <a:r>
              <a:rPr lang="de-DE" dirty="0" smtClean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003082"/>
                </a:solidFill>
              </a:rPr>
              <a:t>Kontrollmechanismen wirksam einsetzen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Geeignete </a:t>
            </a:r>
            <a:r>
              <a:rPr lang="de-DE" dirty="0"/>
              <a:t>Evaluationsverfahren auswählen</a:t>
            </a:r>
          </a:p>
          <a:p>
            <a:r>
              <a:rPr lang="de-DE" dirty="0" smtClean="0"/>
              <a:t>Prozessbegleitend </a:t>
            </a:r>
            <a:r>
              <a:rPr lang="de-DE" dirty="0"/>
              <a:t>evaluieren</a:t>
            </a:r>
          </a:p>
          <a:p>
            <a:r>
              <a:rPr lang="de-DE" dirty="0" smtClean="0"/>
              <a:t>Kosten </a:t>
            </a:r>
            <a:r>
              <a:rPr lang="de-DE" dirty="0"/>
              <a:t>und Nutzen bewerten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Sind </a:t>
            </a:r>
            <a:r>
              <a:rPr lang="de-DE" dirty="0"/>
              <a:t>die Ziele so klar formuliert, dass sie auch überprüfbar sind und Ergebnisse bzw. Wirkungen gemessen werden können?</a:t>
            </a:r>
          </a:p>
          <a:p>
            <a:r>
              <a:rPr lang="de-DE" dirty="0" smtClean="0"/>
              <a:t>Werden </a:t>
            </a:r>
            <a:r>
              <a:rPr lang="de-DE" dirty="0"/>
              <a:t>Zielerreichungsgrad, Leistungen, Aufwand und Effizienz sowie Prozesse evaluiert?</a:t>
            </a:r>
          </a:p>
          <a:p>
            <a:r>
              <a:rPr lang="de-DE" dirty="0" smtClean="0"/>
              <a:t>Gibt </a:t>
            </a:r>
            <a:r>
              <a:rPr lang="de-DE" dirty="0"/>
              <a:t>es einen systematischen Austausch zwischen den Umsetzungsakteuren, so dass übergreifender Handlungsbedarf erkannt wird?</a:t>
            </a:r>
          </a:p>
          <a:p>
            <a:r>
              <a:rPr lang="de-DE" dirty="0" smtClean="0"/>
              <a:t>Erfüllen </a:t>
            </a:r>
            <a:r>
              <a:rPr lang="de-DE" dirty="0"/>
              <a:t>die Steuerungsinstrumente ihren Zweck und werden sie von allen akzeptiert?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E8FB-ECE3-42C2-9E07-12E2C056CE1C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50"/>
            <a:ext cx="2700000" cy="208295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3082"/>
                </a:solidFill>
              </a:rPr>
              <a:t>Kompetenz</a:t>
            </a:r>
            <a:endParaRPr lang="de-DE" sz="500" b="1" cap="all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108D81"/>
                </a:solidFill>
              </a:rPr>
              <a:t>Fortlaufende Erfolgskontrolle:</a:t>
            </a:r>
            <a:r>
              <a:rPr lang="de-DE" dirty="0" smtClean="0">
                <a:solidFill>
                  <a:srgbClr val="90522B"/>
                </a:solidFill>
              </a:rPr>
              <a:t> </a:t>
            </a:r>
            <a:r>
              <a:rPr lang="de-DE" dirty="0" smtClean="0">
                <a:solidFill>
                  <a:srgbClr val="0064A2"/>
                </a:solidFill>
              </a:rPr>
              <a:t>Feedback ermöglichen</a:t>
            </a:r>
            <a:endParaRPr lang="de-DE" dirty="0">
              <a:solidFill>
                <a:srgbClr val="0064A2"/>
              </a:solidFill>
            </a:endParaRP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/>
              <a:t>Öffentliche Resonanz analysieren</a:t>
            </a:r>
          </a:p>
          <a:p>
            <a:r>
              <a:rPr lang="de-DE" dirty="0"/>
              <a:t>Dialog mit relevanten Akteuren pflegen</a:t>
            </a:r>
          </a:p>
          <a:p>
            <a:r>
              <a:rPr lang="de-DE" dirty="0"/>
              <a:t>Reformergebnisse zielgruppengerecht weitergeben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/>
              <a:t>Werden Meinungen und Verbesserungsvorschläge von Bürgern und anderen Stakeholdern systematisch eingeholt und berücksichtigt?</a:t>
            </a:r>
          </a:p>
          <a:p>
            <a:r>
              <a:rPr lang="de-DE" dirty="0"/>
              <a:t>Wie wird mit Verbesserungs- und Änderungsvorschlägen umgegangen?</a:t>
            </a:r>
          </a:p>
          <a:p>
            <a:r>
              <a:rPr lang="de-DE" dirty="0"/>
              <a:t>Werden Erfolge zielgruppenspezifisch verbreitet?</a:t>
            </a:r>
          </a:p>
          <a:p>
            <a:r>
              <a:rPr lang="de-DE" dirty="0"/>
              <a:t>Werden Misserfolge zusammen mit Verbesserungsvorschlägen kommuniziert?</a:t>
            </a:r>
          </a:p>
          <a:p>
            <a:r>
              <a:rPr lang="de-DE" dirty="0"/>
              <a:t>In welche Richtung entwickelt sich die öffentliche Debatte?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0F8B-85C0-4A2F-B1CE-19F6E72E1CE1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50"/>
            <a:ext cx="2700000" cy="208295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64A2"/>
                </a:solidFill>
              </a:rPr>
              <a:t>Kommunikation</a:t>
            </a:r>
            <a:endParaRPr lang="de-DE" sz="500" b="1" cap="all" dirty="0">
              <a:solidFill>
                <a:srgbClr val="0064A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108D81"/>
                </a:solidFill>
              </a:rPr>
              <a:t>Fortlaufende Erfolgskontrolle: </a:t>
            </a:r>
            <a:r>
              <a:rPr lang="de-DE" dirty="0">
                <a:solidFill>
                  <a:srgbClr val="5F99C8"/>
                </a:solidFill>
              </a:rPr>
              <a:t>Handlungsspielräume bewahren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Frühwarnsystem </a:t>
            </a:r>
            <a:r>
              <a:rPr lang="de-DE" dirty="0"/>
              <a:t>aufbauen</a:t>
            </a:r>
          </a:p>
          <a:p>
            <a:r>
              <a:rPr lang="de-DE" dirty="0" smtClean="0"/>
              <a:t>Flexibel </a:t>
            </a:r>
            <a:r>
              <a:rPr lang="de-DE" dirty="0"/>
              <a:t>nachsteuern</a:t>
            </a:r>
          </a:p>
          <a:p>
            <a:r>
              <a:rPr lang="de-DE" dirty="0" smtClean="0"/>
              <a:t>Veränderte </a:t>
            </a:r>
            <a:r>
              <a:rPr lang="de-DE" dirty="0" err="1"/>
              <a:t>Akteurskonstellationen</a:t>
            </a:r>
            <a:r>
              <a:rPr lang="de-DE" dirty="0"/>
              <a:t> berücksichtigen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Wurden </a:t>
            </a:r>
            <a:r>
              <a:rPr lang="de-DE" dirty="0"/>
              <a:t>im Vorhinein Termine zur Überprüfung der Reformerfolge festgelegt?</a:t>
            </a:r>
          </a:p>
          <a:p>
            <a:r>
              <a:rPr lang="de-DE" dirty="0" smtClean="0"/>
              <a:t>Welche </a:t>
            </a:r>
            <a:r>
              <a:rPr lang="de-DE" dirty="0"/>
              <a:t>Kriterien und Entscheidungsregeln sollen für die Änderung der Reformrichtung gelten?</a:t>
            </a:r>
          </a:p>
          <a:p>
            <a:r>
              <a:rPr lang="de-DE" dirty="0" smtClean="0"/>
              <a:t>Wird </a:t>
            </a:r>
            <a:r>
              <a:rPr lang="de-DE" dirty="0"/>
              <a:t>der Reformprozess laufend auf mögliche Konflikte zwischen den einzelnen Akteuren sondiert?</a:t>
            </a:r>
          </a:p>
          <a:p>
            <a:r>
              <a:rPr lang="de-DE" dirty="0" smtClean="0"/>
              <a:t>Muss </a:t>
            </a:r>
            <a:r>
              <a:rPr lang="de-DE" dirty="0"/>
              <a:t>ggf. die Zusammensetzung der strategischen Kerngruppe angepasst werden?</a:t>
            </a:r>
          </a:p>
          <a:p>
            <a:r>
              <a:rPr lang="de-DE" dirty="0" smtClean="0"/>
              <a:t>Ist </a:t>
            </a:r>
            <a:r>
              <a:rPr lang="de-DE" dirty="0"/>
              <a:t>eine Anpassung der Durchsetzungsstrategie erforderlich?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741E-D438-4771-A12F-2443050D6095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50"/>
            <a:ext cx="2700000" cy="208295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5F99C8"/>
                </a:solidFill>
              </a:rPr>
              <a:t>Kraft zur</a:t>
            </a:r>
            <a:br>
              <a:rPr lang="de-DE" sz="500" b="1" cap="all" dirty="0" smtClean="0">
                <a:solidFill>
                  <a:srgbClr val="5F99C8"/>
                </a:solidFill>
              </a:rPr>
            </a:br>
            <a:r>
              <a:rPr lang="de-DE" sz="500" b="1" cap="all" dirty="0" smtClean="0">
                <a:solidFill>
                  <a:srgbClr val="5F99C8"/>
                </a:solidFill>
              </a:rPr>
              <a:t>Durchsetzung</a:t>
            </a:r>
            <a:endParaRPr lang="de-DE" sz="500" b="1" cap="all" dirty="0">
              <a:solidFill>
                <a:srgbClr val="5F99C8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41363" y="3346450"/>
            <a:ext cx="7658100" cy="369332"/>
          </a:xfrm>
        </p:spPr>
        <p:txBody>
          <a:bodyPr/>
          <a:lstStyle/>
          <a:p>
            <a:r>
              <a:rPr lang="de-DE" dirty="0" smtClean="0"/>
              <a:t>Vielen Dank für Ihre Aufmerksamkeit!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Vorname, Name</a:t>
            </a:r>
          </a:p>
        </p:txBody>
      </p:sp>
    </p:spTree>
    <p:extLst>
      <p:ext uri="{BB962C8B-B14F-4D97-AF65-F5344CB8AC3E}">
        <p14:creationId xmlns:p14="http://schemas.microsoft.com/office/powerpoint/2010/main" val="5429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838800"/>
            <a:ext cx="7345680" cy="5535168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0FE72C-E720-4464-B114-9E5B98C6AE1A}" type="datetime1">
              <a:rPr lang="de-DE" smtClean="0"/>
              <a:t>15.09.2014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842905" y="1515762"/>
            <a:ext cx="3458191" cy="61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cap="all" dirty="0" smtClean="0">
                <a:solidFill>
                  <a:schemeClr val="bg1"/>
                </a:solidFill>
              </a:rPr>
              <a:t>Strategische Kerngruppe</a:t>
            </a:r>
            <a:endParaRPr lang="de-DE" cap="all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58870" y="2446638"/>
            <a:ext cx="2026260" cy="61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cap="all" dirty="0" smtClean="0">
                <a:solidFill>
                  <a:schemeClr val="bg1"/>
                </a:solidFill>
              </a:rPr>
              <a:t>Agenda Setting</a:t>
            </a:r>
            <a:endParaRPr lang="de-DE" cap="all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98328" y="3167448"/>
            <a:ext cx="4347344" cy="61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cap="all" dirty="0" smtClean="0">
                <a:solidFill>
                  <a:schemeClr val="bg1"/>
                </a:solidFill>
              </a:rPr>
              <a:t>Formulierung und Entscheidung</a:t>
            </a:r>
            <a:endParaRPr lang="de-DE" cap="all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841031" y="3886200"/>
            <a:ext cx="1461939" cy="61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cap="all" dirty="0" smtClean="0">
                <a:solidFill>
                  <a:schemeClr val="bg1"/>
                </a:solidFill>
              </a:rPr>
              <a:t>Umsetzung</a:t>
            </a:r>
            <a:endParaRPr lang="de-DE" cap="all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361940" y="5072448"/>
            <a:ext cx="4420121" cy="612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cap="all" dirty="0" smtClean="0">
                <a:solidFill>
                  <a:schemeClr val="bg1"/>
                </a:solidFill>
              </a:rPr>
              <a:t>Fortlaufende Erfolgskontrolle</a:t>
            </a:r>
            <a:endParaRPr lang="de-DE" cap="all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6734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3082"/>
                </a:solidFill>
              </a:rPr>
              <a:t>Kompetenz</a:t>
            </a:r>
            <a:endParaRPr lang="de-DE" sz="1000" b="1" cap="all" dirty="0">
              <a:solidFill>
                <a:srgbClr val="00308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5596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5F99C8"/>
                </a:solidFill>
              </a:rPr>
              <a:t>Kraft zur Durchsetzung</a:t>
            </a:r>
            <a:endParaRPr lang="de-DE" sz="1000" b="1" cap="all" dirty="0">
              <a:solidFill>
                <a:srgbClr val="5F99C8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05172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64A2"/>
                </a:solidFill>
              </a:rPr>
              <a:t>Kommunikation</a:t>
            </a:r>
            <a:endParaRPr lang="de-DE" sz="1000" b="1" cap="all" dirty="0">
              <a:solidFill>
                <a:srgbClr val="0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838800"/>
            <a:ext cx="7345680" cy="553516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F362CB-4B11-4575-8356-0175CD333E49}" type="datetime1">
              <a:rPr lang="de-DE" smtClean="0"/>
              <a:t>15.09.2014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600000" y="1170000"/>
            <a:ext cx="1944000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cap="all" dirty="0" smtClean="0">
                <a:solidFill>
                  <a:schemeClr val="bg1"/>
                </a:solidFill>
              </a:rPr>
              <a:t>Strategische Kerngruppe</a:t>
            </a:r>
            <a:endParaRPr lang="de-DE" sz="1000" cap="all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37400" y="1524000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Fachliche 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Grundlagen sichern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10362" y="1524000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Kommunikations-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err="1" smtClean="0">
                <a:solidFill>
                  <a:schemeClr val="bg1"/>
                </a:solidFill>
              </a:rPr>
              <a:t>kapazitäten</a:t>
            </a:r>
            <a:r>
              <a:rPr lang="de-DE" sz="1200" dirty="0" smtClean="0">
                <a:solidFill>
                  <a:schemeClr val="bg1"/>
                </a:solidFill>
              </a:rPr>
              <a:t> stärken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42134" y="1524000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Durchsetzungs-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err="1" smtClean="0">
                <a:solidFill>
                  <a:schemeClr val="bg1"/>
                </a:solidFill>
              </a:rPr>
              <a:t>fähigkeit</a:t>
            </a:r>
            <a:r>
              <a:rPr lang="de-DE" sz="1200" dirty="0" smtClean="0">
                <a:solidFill>
                  <a:schemeClr val="bg1"/>
                </a:solidFill>
              </a:rPr>
              <a:t> sichern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734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3082"/>
                </a:solidFill>
              </a:rPr>
              <a:t>Kompetenz</a:t>
            </a:r>
            <a:endParaRPr lang="de-DE" sz="1000" b="1" cap="all" dirty="0">
              <a:solidFill>
                <a:srgbClr val="003082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605172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64A2"/>
                </a:solidFill>
              </a:rPr>
              <a:t>Kommunikation</a:t>
            </a:r>
            <a:endParaRPr lang="de-DE" sz="1000" b="1" cap="all" dirty="0">
              <a:solidFill>
                <a:srgbClr val="0064A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5596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5F99C8"/>
                </a:solidFill>
              </a:rPr>
              <a:t>Kraft zur Durchsetzung</a:t>
            </a:r>
            <a:endParaRPr lang="de-DE" sz="1000" b="1" cap="all" dirty="0">
              <a:solidFill>
                <a:srgbClr val="5F99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90522B"/>
                </a:solidFill>
              </a:rPr>
              <a:t>Strategische Kerngruppe:</a:t>
            </a:r>
            <a:r>
              <a:rPr lang="de-DE" dirty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003082"/>
                </a:solidFill>
              </a:rPr>
              <a:t>Fachliche Grundlagen sichern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Internes Wissen einbinden</a:t>
            </a:r>
          </a:p>
          <a:p>
            <a:r>
              <a:rPr lang="de-DE" dirty="0" smtClean="0"/>
              <a:t>Zugang zu externem Wissen sicherstellen</a:t>
            </a:r>
          </a:p>
          <a:p>
            <a:r>
              <a:rPr lang="de-DE" dirty="0" smtClean="0"/>
              <a:t>Personelle Kapazitäten ausbauen</a:t>
            </a:r>
          </a:p>
          <a:p>
            <a:r>
              <a:rPr lang="de-DE" dirty="0" smtClean="0"/>
              <a:t>Auf heterogene Zusammen-setzung achten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Welches </a:t>
            </a:r>
            <a:r>
              <a:rPr lang="de-DE" dirty="0"/>
              <a:t>Wissen wird benötigt (fachliches Wissen, Verwaltungswissen, Erfahrung mit politischen Prozessen etc.)?</a:t>
            </a:r>
          </a:p>
          <a:p>
            <a:r>
              <a:rPr lang="de-DE" dirty="0" smtClean="0"/>
              <a:t>Verfügt </a:t>
            </a:r>
            <a:r>
              <a:rPr lang="de-DE" dirty="0"/>
              <a:t>die strategische Kerngruppe selbst über ausreichend Fachwissen?</a:t>
            </a:r>
          </a:p>
          <a:p>
            <a:r>
              <a:rPr lang="de-DE" dirty="0" smtClean="0"/>
              <a:t>Wie </a:t>
            </a:r>
            <a:r>
              <a:rPr lang="de-DE" dirty="0"/>
              <a:t>lassen sich interne Kompetenzen und internes Wissen systematisch einbinden?</a:t>
            </a:r>
          </a:p>
          <a:p>
            <a:r>
              <a:rPr lang="de-DE" dirty="0" smtClean="0"/>
              <a:t>Welche </a:t>
            </a:r>
            <a:r>
              <a:rPr lang="de-DE" dirty="0"/>
              <a:t>Zugänge zu externem Wissen gibt es? Wie können diese genutzt und erweitert werden?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77A0-9B4C-4D13-BDC6-05A8E55FEB0E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50"/>
            <a:ext cx="2700000" cy="2082950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3082"/>
                </a:solidFill>
              </a:rPr>
              <a:t>Kompetenz</a:t>
            </a:r>
            <a:endParaRPr lang="de-DE" sz="500" b="1" cap="all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90522B"/>
                </a:solidFill>
              </a:rPr>
              <a:t>Strategische Kerngruppe:</a:t>
            </a:r>
            <a:r>
              <a:rPr lang="de-DE" dirty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0064A2"/>
                </a:solidFill>
              </a:rPr>
              <a:t>Kommunikationskapazitäten stärken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/>
              <a:t>Kommunikative Ressourcen </a:t>
            </a:r>
            <a:r>
              <a:rPr lang="de-DE" dirty="0" smtClean="0"/>
              <a:t>und Kompetenzen </a:t>
            </a:r>
            <a:r>
              <a:rPr lang="de-DE" dirty="0"/>
              <a:t>anpassen</a:t>
            </a:r>
          </a:p>
          <a:p>
            <a:r>
              <a:rPr lang="de-DE" dirty="0" smtClean="0"/>
              <a:t>Kommunikation </a:t>
            </a:r>
            <a:r>
              <a:rPr lang="de-DE" dirty="0"/>
              <a:t>und Dialog abstimmen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/>
              <a:t>Verfügt die strategische Kerngruppe über ausreichend Ressourcen für </a:t>
            </a:r>
            <a:r>
              <a:rPr lang="de-DE" dirty="0" smtClean="0"/>
              <a:t>die Kommunikation</a:t>
            </a:r>
            <a:r>
              <a:rPr lang="de-DE" dirty="0"/>
              <a:t>?</a:t>
            </a:r>
          </a:p>
          <a:p>
            <a:r>
              <a:rPr lang="de-DE" dirty="0" smtClean="0"/>
              <a:t>Verfügt </a:t>
            </a:r>
            <a:r>
              <a:rPr lang="de-DE" dirty="0"/>
              <a:t>die strategische Kerngruppe selbst über </a:t>
            </a:r>
            <a:r>
              <a:rPr lang="de-DE" dirty="0" smtClean="0"/>
              <a:t>genügend Kommunikationswissen </a:t>
            </a:r>
            <a:r>
              <a:rPr lang="de-DE" dirty="0"/>
              <a:t>und -erfahrung?</a:t>
            </a:r>
          </a:p>
          <a:p>
            <a:r>
              <a:rPr lang="de-DE" dirty="0" smtClean="0"/>
              <a:t>Gibt </a:t>
            </a:r>
            <a:r>
              <a:rPr lang="de-DE" dirty="0"/>
              <a:t>es feste Kommunikationskanäle, die den Informationsfluss </a:t>
            </a:r>
            <a:r>
              <a:rPr lang="de-DE" dirty="0" smtClean="0"/>
              <a:t>nach innen </a:t>
            </a:r>
            <a:r>
              <a:rPr lang="de-DE" dirty="0"/>
              <a:t>und außen sicherstellen?</a:t>
            </a:r>
          </a:p>
          <a:p>
            <a:r>
              <a:rPr lang="de-DE" dirty="0" smtClean="0"/>
              <a:t>Hat </a:t>
            </a:r>
            <a:r>
              <a:rPr lang="de-DE" dirty="0"/>
              <a:t>sich die strategische Kerngruppe auf einheitliche </a:t>
            </a:r>
            <a:r>
              <a:rPr lang="de-DE" dirty="0" smtClean="0"/>
              <a:t>Kernbotschaften geeinigt</a:t>
            </a:r>
            <a:r>
              <a:rPr lang="de-DE" dirty="0"/>
              <a:t>?</a:t>
            </a:r>
          </a:p>
          <a:p>
            <a:r>
              <a:rPr lang="de-DE" dirty="0" smtClean="0"/>
              <a:t>Sind </a:t>
            </a:r>
            <a:r>
              <a:rPr lang="de-DE" dirty="0"/>
              <a:t>die Instrumente der Kommunikation inhaltlich und </a:t>
            </a:r>
            <a:r>
              <a:rPr lang="de-DE" dirty="0" smtClean="0"/>
              <a:t>zeitlich aufeinander </a:t>
            </a:r>
            <a:r>
              <a:rPr lang="de-DE" dirty="0"/>
              <a:t>abgestimmt?</a:t>
            </a:r>
          </a:p>
          <a:p>
            <a:r>
              <a:rPr lang="de-DE" dirty="0" smtClean="0"/>
              <a:t>Gibt </a:t>
            </a:r>
            <a:r>
              <a:rPr lang="de-DE" dirty="0"/>
              <a:t>es Feedback-Mechanismen?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CBB5-4E9A-425B-9D27-3FA34FAC4C87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64A2"/>
                </a:solidFill>
              </a:rPr>
              <a:t>Kommunikation</a:t>
            </a:r>
            <a:endParaRPr lang="de-DE" sz="500" b="1" cap="all" dirty="0">
              <a:solidFill>
                <a:srgbClr val="0064A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>
                <a:solidFill>
                  <a:srgbClr val="90522B"/>
                </a:solidFill>
              </a:rPr>
              <a:t>Strategische Kerngruppe:</a:t>
            </a:r>
            <a:r>
              <a:rPr lang="de-DE" dirty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5F99C8"/>
                </a:solidFill>
              </a:rPr>
              <a:t>Durchsetzungsfähigkeit sichern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/>
              <a:t>Machtpolitisch wichtige </a:t>
            </a:r>
            <a:r>
              <a:rPr lang="de-DE" dirty="0" smtClean="0"/>
              <a:t>Akteure einbeziehen</a:t>
            </a:r>
            <a:endParaRPr lang="de-DE" dirty="0"/>
          </a:p>
          <a:p>
            <a:r>
              <a:rPr lang="de-DE" dirty="0" smtClean="0"/>
              <a:t>Mit </a:t>
            </a:r>
            <a:r>
              <a:rPr lang="de-DE" dirty="0"/>
              <a:t>Stakeholdern vernetzen</a:t>
            </a:r>
          </a:p>
          <a:p>
            <a:r>
              <a:rPr lang="de-DE" dirty="0" smtClean="0"/>
              <a:t>Entscheidungsprozesse </a:t>
            </a:r>
            <a:r>
              <a:rPr lang="de-DE" dirty="0"/>
              <a:t>planen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Welche </a:t>
            </a:r>
            <a:r>
              <a:rPr lang="de-DE" dirty="0"/>
              <a:t>Akteure verleihen der Reform mehr Durchsetzungskraft und sollten deshalb in der strategischen Kerngruppe mitwirken? </a:t>
            </a:r>
          </a:p>
          <a:p>
            <a:r>
              <a:rPr lang="de-DE" dirty="0" smtClean="0"/>
              <a:t>Gibt </a:t>
            </a:r>
            <a:r>
              <a:rPr lang="de-DE" dirty="0"/>
              <a:t>es einflussreiche Institutionen, mit denen sich eine Kooperation oder Vernetzung lohnt?</a:t>
            </a:r>
          </a:p>
          <a:p>
            <a:r>
              <a:rPr lang="de-DE" dirty="0" smtClean="0"/>
              <a:t>Wie </a:t>
            </a:r>
            <a:r>
              <a:rPr lang="de-DE" dirty="0"/>
              <a:t>werden Stakeholder berücksichtigt?</a:t>
            </a:r>
          </a:p>
          <a:p>
            <a:r>
              <a:rPr lang="de-DE" dirty="0" smtClean="0"/>
              <a:t>Gibt </a:t>
            </a:r>
            <a:r>
              <a:rPr lang="de-DE" dirty="0"/>
              <a:t>es Positionen in der Öffentlichkeit, die die Durchsetzung gefährden?</a:t>
            </a:r>
          </a:p>
          <a:p>
            <a:r>
              <a:rPr lang="de-DE" dirty="0" smtClean="0"/>
              <a:t>Welche </a:t>
            </a:r>
            <a:r>
              <a:rPr lang="de-DE" dirty="0"/>
              <a:t>Akteure müssen unbedingt gewonnen werden?</a:t>
            </a:r>
          </a:p>
          <a:p>
            <a:r>
              <a:rPr lang="de-DE" dirty="0" smtClean="0"/>
              <a:t>Wie </a:t>
            </a:r>
            <a:r>
              <a:rPr lang="de-DE" dirty="0"/>
              <a:t>werden formale Entscheidungsprozesse erfolgreich koordiniert?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AD1-25DD-4AE1-A5AA-BF72D42E42EA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5F99C8"/>
                </a:solidFill>
              </a:rPr>
              <a:t>Kraft zur</a:t>
            </a:r>
            <a:br>
              <a:rPr lang="de-DE" sz="500" b="1" cap="all" dirty="0" smtClean="0">
                <a:solidFill>
                  <a:srgbClr val="5F99C8"/>
                </a:solidFill>
              </a:rPr>
            </a:br>
            <a:r>
              <a:rPr lang="de-DE" sz="500" b="1" cap="all" dirty="0" smtClean="0">
                <a:solidFill>
                  <a:srgbClr val="5F99C8"/>
                </a:solidFill>
              </a:rPr>
              <a:t>Durchsetzung</a:t>
            </a:r>
            <a:endParaRPr lang="de-DE" sz="500" b="1" cap="all" dirty="0">
              <a:solidFill>
                <a:srgbClr val="5F99C8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Kompetenz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838800"/>
            <a:ext cx="7345680" cy="553516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D236E4-52B3-4DF7-8607-01E9BC0FD240}" type="datetime1">
              <a:rPr lang="de-DE" smtClean="0"/>
              <a:t>15.09.2014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637400" y="2265876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Zukunftsthemen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aufgreifen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10362" y="2265876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Reformbereitschaft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fördern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42134" y="2265876"/>
            <a:ext cx="1944000" cy="13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Erfolgsaussichten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kalkulieren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346962" y="2970828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cap="all" dirty="0" smtClean="0">
                <a:solidFill>
                  <a:schemeClr val="bg1"/>
                </a:solidFill>
              </a:rPr>
              <a:t>Agenda Setting</a:t>
            </a:r>
            <a:endParaRPr lang="de-DE" sz="1000" cap="all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6881628" y="2970828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cap="all" dirty="0" smtClean="0">
                <a:solidFill>
                  <a:schemeClr val="bg1"/>
                </a:solidFill>
              </a:rPr>
              <a:t>Agenda Setting</a:t>
            </a:r>
            <a:endParaRPr lang="de-DE" sz="1000" cap="all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734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3082"/>
                </a:solidFill>
              </a:rPr>
              <a:t>Kompetenz</a:t>
            </a:r>
            <a:endParaRPr lang="de-DE" sz="1000" b="1" cap="all" dirty="0">
              <a:solidFill>
                <a:srgbClr val="00308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559600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5F99C8"/>
                </a:solidFill>
              </a:rPr>
              <a:t>Kraft zur Durchsetzung</a:t>
            </a:r>
            <a:endParaRPr lang="de-DE" sz="1000" b="1" cap="all" dirty="0">
              <a:solidFill>
                <a:srgbClr val="5F99C8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605172" y="5942772"/>
            <a:ext cx="1908000" cy="18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de-DE" sz="1000" b="1" cap="all" dirty="0" smtClean="0">
                <a:solidFill>
                  <a:srgbClr val="0064A2"/>
                </a:solidFill>
              </a:rPr>
              <a:t>Kommunikation</a:t>
            </a:r>
            <a:endParaRPr lang="de-DE" sz="1000" b="1" cap="all" dirty="0">
              <a:solidFill>
                <a:srgbClr val="0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all" dirty="0" smtClean="0">
                <a:solidFill>
                  <a:srgbClr val="9FB32F"/>
                </a:solidFill>
              </a:rPr>
              <a:t>Agenda Setting:</a:t>
            </a:r>
            <a:r>
              <a:rPr lang="de-DE" dirty="0" smtClean="0">
                <a:solidFill>
                  <a:srgbClr val="90522B"/>
                </a:solidFill>
              </a:rPr>
              <a:t> </a:t>
            </a:r>
            <a:r>
              <a:rPr lang="de-DE" dirty="0">
                <a:solidFill>
                  <a:srgbClr val="003082"/>
                </a:solidFill>
              </a:rPr>
              <a:t>Zukunftsthemen aufgreifen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2700000" cy="2520000"/>
          </a:xfrm>
        </p:spPr>
        <p:txBody>
          <a:bodyPr/>
          <a:lstStyle/>
          <a:p>
            <a:r>
              <a:rPr lang="de-DE" dirty="0" smtClean="0"/>
              <a:t>Reformbedarf </a:t>
            </a:r>
            <a:r>
              <a:rPr lang="de-DE" dirty="0"/>
              <a:t>frühzeitig identifizieren</a:t>
            </a:r>
          </a:p>
          <a:p>
            <a:r>
              <a:rPr lang="de-DE" dirty="0" smtClean="0"/>
              <a:t>Reforminhalte </a:t>
            </a:r>
            <a:r>
              <a:rPr lang="de-DE" dirty="0"/>
              <a:t>analysieren</a:t>
            </a:r>
          </a:p>
          <a:p>
            <a:r>
              <a:rPr lang="de-DE" dirty="0" smtClean="0"/>
              <a:t>Reformrichtung </a:t>
            </a:r>
            <a:r>
              <a:rPr lang="de-DE" dirty="0"/>
              <a:t>klären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3363000" y="1828800"/>
            <a:ext cx="5400000" cy="4648200"/>
          </a:xfrm>
        </p:spPr>
        <p:txBody>
          <a:bodyPr/>
          <a:lstStyle/>
          <a:p>
            <a:r>
              <a:rPr lang="de-DE" dirty="0" smtClean="0"/>
              <a:t>Wie </a:t>
            </a:r>
            <a:r>
              <a:rPr lang="de-DE" dirty="0"/>
              <a:t>ist der Stand der aktuellen wissenschaftlichen Debatte?</a:t>
            </a:r>
          </a:p>
          <a:p>
            <a:r>
              <a:rPr lang="de-DE" dirty="0" smtClean="0"/>
              <a:t>Welches </a:t>
            </a:r>
            <a:r>
              <a:rPr lang="de-DE" dirty="0"/>
              <a:t>sind die langfristigen Trends aus Sicht der Wissenschaft?</a:t>
            </a:r>
          </a:p>
          <a:p>
            <a:r>
              <a:rPr lang="de-DE" dirty="0" smtClean="0"/>
              <a:t>Welches </a:t>
            </a:r>
            <a:r>
              <a:rPr lang="de-DE" dirty="0"/>
              <a:t>interne Wissen liegt zu einem Thema bereits vor?</a:t>
            </a:r>
          </a:p>
          <a:p>
            <a:r>
              <a:rPr lang="de-DE" dirty="0" smtClean="0"/>
              <a:t>Wie </a:t>
            </a:r>
            <a:r>
              <a:rPr lang="de-DE" dirty="0"/>
              <a:t>ist die Haltung der eigenen Fraktion und Partei zu einem Thema?</a:t>
            </a:r>
          </a:p>
          <a:p>
            <a:r>
              <a:rPr lang="de-DE" dirty="0" smtClean="0"/>
              <a:t>Wie </a:t>
            </a:r>
            <a:r>
              <a:rPr lang="de-DE" dirty="0"/>
              <a:t>sehen die Interessen der Bevölkerung aus, wie die der Lobbygruppen?</a:t>
            </a:r>
          </a:p>
          <a:p>
            <a:r>
              <a:rPr lang="de-DE" dirty="0" smtClean="0"/>
              <a:t>Berührt </a:t>
            </a:r>
            <a:r>
              <a:rPr lang="de-DE" dirty="0"/>
              <a:t>der Reforminhalt grundlegende (kontroverse) gesellschaftliche Überzeugungen?</a:t>
            </a:r>
          </a:p>
          <a:p>
            <a:r>
              <a:rPr lang="de-DE" dirty="0" smtClean="0"/>
              <a:t>An </a:t>
            </a:r>
            <a:r>
              <a:rPr lang="de-DE" dirty="0"/>
              <a:t>welcher Stelle kann es zu Zielkonflikten kommen?</a:t>
            </a:r>
          </a:p>
          <a:p>
            <a:r>
              <a:rPr lang="de-DE" dirty="0" smtClean="0"/>
              <a:t>Welche </a:t>
            </a:r>
            <a:r>
              <a:rPr lang="de-DE" dirty="0"/>
              <a:t>Risiken und welcher Handlungsdruck bestehen?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FC77-1DDB-411A-AEDB-62013FBA81CC}" type="datetime1">
              <a:rPr lang="de-DE" smtClean="0"/>
              <a:t>15.09.2014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7730162-4724-4DEA-9962-8E614E7E358F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94048"/>
            <a:ext cx="2700000" cy="208295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090391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Kraft zur</a:t>
            </a:r>
            <a:br>
              <a:rPr lang="de-DE" sz="500" b="1" cap="all" dirty="0" smtClean="0">
                <a:solidFill>
                  <a:srgbClr val="808080"/>
                </a:solidFill>
              </a:rPr>
            </a:br>
            <a:r>
              <a:rPr lang="de-DE" sz="500" b="1" cap="all" dirty="0" smtClean="0">
                <a:solidFill>
                  <a:srgbClr val="808080"/>
                </a:solidFill>
              </a:rPr>
              <a:t>Durchsetzung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376796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808080"/>
                </a:solidFill>
              </a:rPr>
              <a:t>Kommunikation</a:t>
            </a:r>
            <a:endParaRPr lang="de-DE" sz="500" b="1" cap="all" dirty="0">
              <a:solidFill>
                <a:srgbClr val="80808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64404" y="6210938"/>
            <a:ext cx="702000" cy="184666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r>
              <a:rPr lang="de-DE" sz="500" b="1" cap="all" dirty="0" smtClean="0">
                <a:solidFill>
                  <a:srgbClr val="003082"/>
                </a:solidFill>
              </a:rPr>
              <a:t>Kompetenz</a:t>
            </a:r>
            <a:endParaRPr lang="de-DE" sz="500" b="1" cap="all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BSt"/>
  <p:tag name="EXTENDEDCOLORPALETTEDESIGNATOR" val="BSt"/>
  <p:tag name="PRESENTATIONLANGUAGE" val="deutsch"/>
  <p:tag name="FOOTERHASBEENPREPAREDFOR12" val="True"/>
</p:tagLst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DDDDDD"/>
      </a:dk2>
      <a:lt2>
        <a:srgbClr val="C80F41"/>
      </a:lt2>
      <a:accent1>
        <a:srgbClr val="5591AA"/>
      </a:accent1>
      <a:accent2>
        <a:srgbClr val="CCCC9A"/>
      </a:accent2>
      <a:accent3>
        <a:srgbClr val="FFFFFF"/>
      </a:accent3>
      <a:accent4>
        <a:srgbClr val="000000"/>
      </a:accent4>
      <a:accent5>
        <a:srgbClr val="B4C7D2"/>
      </a:accent5>
      <a:accent6>
        <a:srgbClr val="B9B98B"/>
      </a:accent6>
      <a:hlink>
        <a:srgbClr val="003082"/>
      </a:hlink>
      <a:folHlink>
        <a:srgbClr val="808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DDDDDD"/>
        </a:dk2>
        <a:lt2>
          <a:srgbClr val="C80F41"/>
        </a:lt2>
        <a:accent1>
          <a:srgbClr val="91C8C8"/>
        </a:accent1>
        <a:accent2>
          <a:srgbClr val="CCCC9A"/>
        </a:accent2>
        <a:accent3>
          <a:srgbClr val="FFFFFF"/>
        </a:accent3>
        <a:accent4>
          <a:srgbClr val="000000"/>
        </a:accent4>
        <a:accent5>
          <a:srgbClr val="C7E0E0"/>
        </a:accent5>
        <a:accent6>
          <a:srgbClr val="B9B98B"/>
        </a:accent6>
        <a:hlink>
          <a:srgbClr val="00308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ussagekräftige Powerpoint-Präsentationen - V2.0" id="{22F0B052-1016-4B58-83B5-D2C5A3421CF1}" vid="{FBDDA54B-2F01-4646-81B2-0688671EF579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Aussagekräftige Powerpoint-Präsentationen - V2 0</Template>
  <TotalTime>0</TotalTime>
  <Words>1496</Words>
  <Application>Microsoft Office PowerPoint</Application>
  <PresentationFormat>Bildschirmpräsentation (4:3)</PresentationFormat>
  <Paragraphs>316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Wingdings</vt:lpstr>
      <vt:lpstr>Standarddesign</vt:lpstr>
      <vt:lpstr>Reformkompass I – Das Strategieinstrument für  politische Reformprozesse</vt:lpstr>
      <vt:lpstr>Eckpunkte</vt:lpstr>
      <vt:lpstr>PowerPoint-Präsentation</vt:lpstr>
      <vt:lpstr>PowerPoint-Präsentation</vt:lpstr>
      <vt:lpstr>Strategische Kerngruppe: Fachliche Grundlagen sichern</vt:lpstr>
      <vt:lpstr>Strategische Kerngruppe: Kommunikationskapazitäten stärken</vt:lpstr>
      <vt:lpstr>Strategische Kerngruppe: Durchsetzungsfähigkeit sichern</vt:lpstr>
      <vt:lpstr>PowerPoint-Präsentation</vt:lpstr>
      <vt:lpstr>Agenda Setting: Zukunftsthemen aufgreifen</vt:lpstr>
      <vt:lpstr>Agenda Setting: Reformbereitschaft fördern</vt:lpstr>
      <vt:lpstr>Agenda Setting: Erfolgsaussichten kalkulieren</vt:lpstr>
      <vt:lpstr>PowerPoint-Präsentation</vt:lpstr>
      <vt:lpstr>Formulierung und Entscheidung: Reformkonzept formulieren</vt:lpstr>
      <vt:lpstr>Formulierung und Entscheidung: Vertrauen aufbauen</vt:lpstr>
      <vt:lpstr>Formulierung und Entscheidung: Mehrheiten sichern</vt:lpstr>
      <vt:lpstr>PowerPoint-Präsentation</vt:lpstr>
      <vt:lpstr>Umsetzung: Ergebnisqualität sichern</vt:lpstr>
      <vt:lpstr>Umsetzung: Bürgernähe herstellen</vt:lpstr>
      <vt:lpstr>Umsetzung: Umsetzungsakteure aktivieren</vt:lpstr>
      <vt:lpstr>PowerPoint-Präsentation</vt:lpstr>
      <vt:lpstr>Fortlaufende Erfolgskontrolle: Kontrollmechanismen wirksam einsetzen</vt:lpstr>
      <vt:lpstr>Fortlaufende Erfolgskontrolle: Feedback ermöglichen</vt:lpstr>
      <vt:lpstr>Fortlaufende Erfolgskontrolle: Handlungsspielräume bewahren</vt:lpstr>
      <vt:lpstr>Vielen Dank für Ihre Aufmerksamkeit!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2013-08-27T10:24:43Z</dcterms:created>
  <dcterms:modified xsi:type="dcterms:W3CDTF">2014-09-15T19:50:33Z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2.01</vt:lpwstr>
  </property>
  <property fmtid="{D5CDD505-2E9C-101B-9397-08002B2CF9AE}" pid="3" name="Project">
    <vt:lpwstr>Aussagekräftige PPT-Präsentationen</vt:lpwstr>
  </property>
  <property fmtid="{D5CDD505-2E9C-101B-9397-08002B2CF9AE}" pid="4" name="Template">
    <vt:lpwstr>BSt_template.potx</vt:lpwstr>
  </property>
  <property fmtid="{D5CDD505-2E9C-101B-9397-08002B2CF9AE}" pid="5" name="Date">
    <vt:lpwstr>2013-08-20</vt:lpwstr>
  </property>
</Properties>
</file>